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
  </p:notesMasterIdLst>
  <p:sldIdLst>
    <p:sldId id="423" r:id="rId5"/>
    <p:sldId id="401" r:id="rId6"/>
    <p:sldId id="449" r:id="rId7"/>
    <p:sldId id="433" r:id="rId8"/>
    <p:sldId id="434" r:id="rId9"/>
    <p:sldId id="435" r:id="rId10"/>
    <p:sldId id="443" r:id="rId11"/>
    <p:sldId id="448" r:id="rId12"/>
    <p:sldId id="436" r:id="rId13"/>
    <p:sldId id="450" r:id="rId14"/>
    <p:sldId id="451" r:id="rId15"/>
    <p:sldId id="438"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userDrawn="1">
          <p15:clr>
            <a:srgbClr val="A4A3A4"/>
          </p15:clr>
        </p15:guide>
        <p15:guide id="3" orient="horz" pos="913" userDrawn="1">
          <p15:clr>
            <a:srgbClr val="A4A3A4"/>
          </p15:clr>
        </p15:guide>
        <p15:guide id="4" orient="horz" pos="4086" userDrawn="1">
          <p15:clr>
            <a:srgbClr val="A4A3A4"/>
          </p15:clr>
        </p15:guide>
        <p15:guide id="5" orient="horz" pos="663" userDrawn="1">
          <p15:clr>
            <a:srgbClr val="A4A3A4"/>
          </p15:clr>
        </p15:guide>
        <p15:guide id="6" pos="393" userDrawn="1">
          <p15:clr>
            <a:srgbClr val="A4A3A4"/>
          </p15:clr>
        </p15:guide>
        <p15:guide id="7" orient="horz" pos="459" userDrawn="1">
          <p15:clr>
            <a:srgbClr val="A4A3A4"/>
          </p15:clr>
        </p15:guide>
        <p15:guide id="8" pos="277" userDrawn="1">
          <p15:clr>
            <a:srgbClr val="A4A3A4"/>
          </p15:clr>
        </p15:guide>
        <p15:guide id="9" pos="74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793E0-18D6-5D56-72E6-5A4A57632B2F}" name="Kate Meakin" initials="KM" userId="S::kate@energisesussexcoast.co.uk::97a815f9-938a-45f7-a0ec-b2bacac6415b" providerId="AD"/>
  <p188:author id="{D67DD9ED-BEAB-EE5F-3708-D543D2825B50}" name="Martin Turner" initials="MT" userId="S::martin@energisesussexcoast.co.uk::83fdc469-fa06-4a69-9d08-cecef615f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2814A-3E30-4440-898E-689DD58E2A3B}" v="7" dt="2025-07-10T17:10:33.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414" y="90"/>
      </p:cViewPr>
      <p:guideLst>
        <p:guide orient="horz" pos="1094"/>
        <p:guide pos="3840"/>
        <p:guide orient="horz" pos="913"/>
        <p:guide orient="horz" pos="4086"/>
        <p:guide orient="horz" pos="663"/>
        <p:guide pos="393"/>
        <p:guide orient="horz" pos="459"/>
        <p:guide pos="277"/>
        <p:guide pos="74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Bishop" userId="cdc343ec84dcd4a3" providerId="LiveId" clId="{C6A2814A-3E30-4440-898E-689DD58E2A3B}"/>
    <pc:docChg chg="custSel addSld modSld sldOrd">
      <pc:chgData name="Nicky Bishop" userId="cdc343ec84dcd4a3" providerId="LiveId" clId="{C6A2814A-3E30-4440-898E-689DD58E2A3B}" dt="2025-07-10T17:13:33.741" v="221" actId="2890"/>
      <pc:docMkLst>
        <pc:docMk/>
      </pc:docMkLst>
      <pc:sldChg chg="modSp mod">
        <pc:chgData name="Nicky Bishop" userId="cdc343ec84dcd4a3" providerId="LiveId" clId="{C6A2814A-3E30-4440-898E-689DD58E2A3B}" dt="2025-07-10T17:11:56.892" v="213" actId="20577"/>
        <pc:sldMkLst>
          <pc:docMk/>
          <pc:sldMk cId="268890001" sldId="401"/>
        </pc:sldMkLst>
        <pc:spChg chg="mod">
          <ac:chgData name="Nicky Bishop" userId="cdc343ec84dcd4a3" providerId="LiveId" clId="{C6A2814A-3E30-4440-898E-689DD58E2A3B}" dt="2025-07-10T17:11:56.892" v="213" actId="20577"/>
          <ac:spMkLst>
            <pc:docMk/>
            <pc:sldMk cId="268890001" sldId="401"/>
            <ac:spMk id="4" creationId="{E6DFC14F-1A36-9BB7-E54B-D29BA94A6199}"/>
          </ac:spMkLst>
        </pc:spChg>
        <pc:spChg chg="mod">
          <ac:chgData name="Nicky Bishop" userId="cdc343ec84dcd4a3" providerId="LiveId" clId="{C6A2814A-3E30-4440-898E-689DD58E2A3B}" dt="2025-07-10T17:11:45.568" v="198" actId="20577"/>
          <ac:spMkLst>
            <pc:docMk/>
            <pc:sldMk cId="268890001" sldId="401"/>
            <ac:spMk id="5" creationId="{00000000-0000-0000-0000-000000000000}"/>
          </ac:spMkLst>
        </pc:spChg>
      </pc:sldChg>
      <pc:sldChg chg="modSp mod">
        <pc:chgData name="Nicky Bishop" userId="cdc343ec84dcd4a3" providerId="LiveId" clId="{C6A2814A-3E30-4440-898E-689DD58E2A3B}" dt="2025-07-10T17:09:07.680" v="81" actId="20577"/>
        <pc:sldMkLst>
          <pc:docMk/>
          <pc:sldMk cId="1449137441" sldId="433"/>
        </pc:sldMkLst>
        <pc:spChg chg="mod">
          <ac:chgData name="Nicky Bishop" userId="cdc343ec84dcd4a3" providerId="LiveId" clId="{C6A2814A-3E30-4440-898E-689DD58E2A3B}" dt="2025-07-10T17:09:07.680" v="81" actId="20577"/>
          <ac:spMkLst>
            <pc:docMk/>
            <pc:sldMk cId="1449137441" sldId="433"/>
            <ac:spMk id="16" creationId="{1FC83BB3-3BD7-6CAE-D964-8E1F25369311}"/>
          </ac:spMkLst>
        </pc:spChg>
      </pc:sldChg>
      <pc:sldChg chg="modSp mod">
        <pc:chgData name="Nicky Bishop" userId="cdc343ec84dcd4a3" providerId="LiveId" clId="{C6A2814A-3E30-4440-898E-689DD58E2A3B}" dt="2025-07-10T17:08:24.762" v="47" actId="20577"/>
        <pc:sldMkLst>
          <pc:docMk/>
          <pc:sldMk cId="1965342547" sldId="434"/>
        </pc:sldMkLst>
        <pc:spChg chg="mod">
          <ac:chgData name="Nicky Bishop" userId="cdc343ec84dcd4a3" providerId="LiveId" clId="{C6A2814A-3E30-4440-898E-689DD58E2A3B}" dt="2025-07-10T17:08:24.762" v="47" actId="20577"/>
          <ac:spMkLst>
            <pc:docMk/>
            <pc:sldMk cId="1965342547" sldId="434"/>
            <ac:spMk id="4" creationId="{C6BF0B67-9692-0536-2780-8EC6C3E1A3B5}"/>
          </ac:spMkLst>
        </pc:spChg>
      </pc:sldChg>
      <pc:sldChg chg="modSp mod">
        <pc:chgData name="Nicky Bishop" userId="cdc343ec84dcd4a3" providerId="LiveId" clId="{C6A2814A-3E30-4440-898E-689DD58E2A3B}" dt="2025-07-10T17:07:58.391" v="29" actId="20577"/>
        <pc:sldMkLst>
          <pc:docMk/>
          <pc:sldMk cId="4189839798" sldId="435"/>
        </pc:sldMkLst>
        <pc:spChg chg="mod">
          <ac:chgData name="Nicky Bishop" userId="cdc343ec84dcd4a3" providerId="LiveId" clId="{C6A2814A-3E30-4440-898E-689DD58E2A3B}" dt="2025-07-10T17:07:58.391" v="29" actId="20577"/>
          <ac:spMkLst>
            <pc:docMk/>
            <pc:sldMk cId="4189839798" sldId="435"/>
            <ac:spMk id="4" creationId="{77E54308-3AC3-84A3-D13B-1D86B2B557CF}"/>
          </ac:spMkLst>
        </pc:spChg>
      </pc:sldChg>
      <pc:sldChg chg="ord">
        <pc:chgData name="Nicky Bishop" userId="cdc343ec84dcd4a3" providerId="LiveId" clId="{C6A2814A-3E30-4440-898E-689DD58E2A3B}" dt="2025-07-10T17:12:10.228" v="215"/>
        <pc:sldMkLst>
          <pc:docMk/>
          <pc:sldMk cId="3701703214" sldId="436"/>
        </pc:sldMkLst>
      </pc:sldChg>
      <pc:sldChg chg="ord">
        <pc:chgData name="Nicky Bishop" userId="cdc343ec84dcd4a3" providerId="LiveId" clId="{C6A2814A-3E30-4440-898E-689DD58E2A3B}" dt="2025-07-10T17:12:19.656" v="217"/>
        <pc:sldMkLst>
          <pc:docMk/>
          <pc:sldMk cId="3840207664" sldId="438"/>
        </pc:sldMkLst>
      </pc:sldChg>
      <pc:sldChg chg="modSp mod ord">
        <pc:chgData name="Nicky Bishop" userId="cdc343ec84dcd4a3" providerId="LiveId" clId="{C6A2814A-3E30-4440-898E-689DD58E2A3B}" dt="2025-07-10T17:10:39.102" v="117" actId="20577"/>
        <pc:sldMkLst>
          <pc:docMk/>
          <pc:sldMk cId="484063394" sldId="443"/>
        </pc:sldMkLst>
        <pc:spChg chg="mod">
          <ac:chgData name="Nicky Bishop" userId="cdc343ec84dcd4a3" providerId="LiveId" clId="{C6A2814A-3E30-4440-898E-689DD58E2A3B}" dt="2025-07-10T17:10:39.102" v="117" actId="20577"/>
          <ac:spMkLst>
            <pc:docMk/>
            <pc:sldMk cId="484063394" sldId="443"/>
            <ac:spMk id="4" creationId="{6C854BD7-038F-2390-AE79-935D8C0CFD7A}"/>
          </ac:spMkLst>
        </pc:spChg>
      </pc:sldChg>
      <pc:sldChg chg="modSp mod">
        <pc:chgData name="Nicky Bishop" userId="cdc343ec84dcd4a3" providerId="LiveId" clId="{C6A2814A-3E30-4440-898E-689DD58E2A3B}" dt="2025-07-10T17:11:22.241" v="187" actId="20577"/>
        <pc:sldMkLst>
          <pc:docMk/>
          <pc:sldMk cId="719751318" sldId="448"/>
        </pc:sldMkLst>
        <pc:spChg chg="mod">
          <ac:chgData name="Nicky Bishop" userId="cdc343ec84dcd4a3" providerId="LiveId" clId="{C6A2814A-3E30-4440-898E-689DD58E2A3B}" dt="2025-07-10T17:11:22.241" v="187" actId="20577"/>
          <ac:spMkLst>
            <pc:docMk/>
            <pc:sldMk cId="719751318" sldId="448"/>
            <ac:spMk id="6" creationId="{8530DFD4-97FB-FCB5-93D6-AF57DE1229FF}"/>
          </ac:spMkLst>
        </pc:spChg>
      </pc:sldChg>
      <pc:sldChg chg="modSp mod">
        <pc:chgData name="Nicky Bishop" userId="cdc343ec84dcd4a3" providerId="LiveId" clId="{C6A2814A-3E30-4440-898E-689DD58E2A3B}" dt="2025-07-10T17:08:48.305" v="72" actId="20577"/>
        <pc:sldMkLst>
          <pc:docMk/>
          <pc:sldMk cId="4270710184" sldId="449"/>
        </pc:sldMkLst>
        <pc:spChg chg="mod">
          <ac:chgData name="Nicky Bishop" userId="cdc343ec84dcd4a3" providerId="LiveId" clId="{C6A2814A-3E30-4440-898E-689DD58E2A3B}" dt="2025-07-10T17:08:48.305" v="72" actId="20577"/>
          <ac:spMkLst>
            <pc:docMk/>
            <pc:sldMk cId="4270710184" sldId="449"/>
            <ac:spMk id="4" creationId="{0810BEF9-EF40-F625-4641-C19C575EF3BF}"/>
          </ac:spMkLst>
        </pc:spChg>
      </pc:sldChg>
      <pc:sldChg chg="new ord">
        <pc:chgData name="Nicky Bishop" userId="cdc343ec84dcd4a3" providerId="LiveId" clId="{C6A2814A-3E30-4440-898E-689DD58E2A3B}" dt="2025-07-10T17:13:16.637" v="220"/>
        <pc:sldMkLst>
          <pc:docMk/>
          <pc:sldMk cId="2701563402" sldId="450"/>
        </pc:sldMkLst>
      </pc:sldChg>
      <pc:sldChg chg="add">
        <pc:chgData name="Nicky Bishop" userId="cdc343ec84dcd4a3" providerId="LiveId" clId="{C6A2814A-3E30-4440-898E-689DD58E2A3B}" dt="2025-07-10T17:13:33.741" v="221" actId="2890"/>
        <pc:sldMkLst>
          <pc:docMk/>
          <pc:sldMk cId="1719847116" sldId="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83F4F-9CBD-2F44-B0C9-66EAE306F1DE}"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D4174-F635-474E-8462-36D894603817}" type="slidenum">
              <a:rPr lang="en-US" smtClean="0"/>
              <a:t>‹#›</a:t>
            </a:fld>
            <a:endParaRPr lang="en-US"/>
          </a:p>
        </p:txBody>
      </p:sp>
    </p:spTree>
    <p:extLst>
      <p:ext uri="{BB962C8B-B14F-4D97-AF65-F5344CB8AC3E}">
        <p14:creationId xmlns:p14="http://schemas.microsoft.com/office/powerpoint/2010/main" val="212120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iscovery.ucl.ac.uk/id/eprint/10047969/1/McKenna%20PV%20self-consumption%20in%20UK%202018%2005%200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D7BF-40EB-FEF1-5783-909061A12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E5A37-03E8-6038-104D-A252CB62C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3CE46-E829-A418-DFB7-8CF14113F82E}"/>
              </a:ext>
            </a:extLst>
          </p:cNvPr>
          <p:cNvSpPr>
            <a:spLocks noGrp="1"/>
          </p:cNvSpPr>
          <p:nvPr>
            <p:ph type="body" idx="1"/>
          </p:nvPr>
        </p:nvSpPr>
        <p:spPr/>
        <p:txBody>
          <a:bodyPr/>
          <a:lstStyle/>
          <a:p>
            <a:r>
              <a:rPr lang="en-US" b="1">
                <a:ea typeface="Calibri"/>
                <a:cs typeface="Calibri"/>
              </a:rPr>
              <a:t>MARTIN. Mention community energy. Energy and retrofit. Looking to enable householders to make informed choices, cut through sales, avoid scams etc.  </a:t>
            </a:r>
            <a:r>
              <a:rPr lang="en-US" b="1" err="1">
                <a:ea typeface="Calibri"/>
                <a:cs typeface="Calibri"/>
              </a:rPr>
              <a:t>Emphasise</a:t>
            </a:r>
            <a:r>
              <a:rPr lang="en-US" b="1">
                <a:ea typeface="Calibri"/>
                <a:cs typeface="Calibri"/>
              </a:rPr>
              <a:t> non profit. No selling, impartiality.... still community led. We are just enablers. </a:t>
            </a:r>
          </a:p>
        </p:txBody>
      </p:sp>
      <p:sp>
        <p:nvSpPr>
          <p:cNvPr id="4" name="Slide Number Placeholder 3">
            <a:extLst>
              <a:ext uri="{FF2B5EF4-FFF2-40B4-BE49-F238E27FC236}">
                <a16:creationId xmlns:a16="http://schemas.microsoft.com/office/drawing/2014/main" id="{C8E74B16-7BAB-FB63-6B71-544B803233BF}"/>
              </a:ext>
            </a:extLst>
          </p:cNvPr>
          <p:cNvSpPr>
            <a:spLocks noGrp="1"/>
          </p:cNvSpPr>
          <p:nvPr>
            <p:ph type="sldNum" sz="quarter" idx="5"/>
          </p:nvPr>
        </p:nvSpPr>
        <p:spPr/>
        <p:txBody>
          <a:bodyPr/>
          <a:lstStyle/>
          <a:p>
            <a:fld id="{48ED4174-F635-474E-8462-36D894603817}" type="slidenum">
              <a:rPr lang="en-US" smtClean="0"/>
              <a:t>1</a:t>
            </a:fld>
            <a:endParaRPr lang="en-US"/>
          </a:p>
        </p:txBody>
      </p:sp>
    </p:spTree>
    <p:extLst>
      <p:ext uri="{BB962C8B-B14F-4D97-AF65-F5344CB8AC3E}">
        <p14:creationId xmlns:p14="http://schemas.microsoft.com/office/powerpoint/2010/main" val="373313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85552-CBB3-080A-C13C-2FDE8FA64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02E85-4248-05DA-277E-019020C8B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13FA8-049B-DFA1-8D0C-F22C6EC0B9B7}"/>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4F83DA7D-4CAF-98F8-60B0-FBA1D63A318D}"/>
              </a:ext>
            </a:extLst>
          </p:cNvPr>
          <p:cNvSpPr>
            <a:spLocks noGrp="1"/>
          </p:cNvSpPr>
          <p:nvPr>
            <p:ph type="sldNum" sz="quarter" idx="5"/>
          </p:nvPr>
        </p:nvSpPr>
        <p:spPr/>
        <p:txBody>
          <a:bodyPr/>
          <a:lstStyle/>
          <a:p>
            <a:fld id="{48ED4174-F635-474E-8462-36D894603817}" type="slidenum">
              <a:rPr lang="en-US" smtClean="0"/>
              <a:t>12</a:t>
            </a:fld>
            <a:endParaRPr lang="en-US"/>
          </a:p>
        </p:txBody>
      </p:sp>
    </p:spTree>
    <p:extLst>
      <p:ext uri="{BB962C8B-B14F-4D97-AF65-F5344CB8AC3E}">
        <p14:creationId xmlns:p14="http://schemas.microsoft.com/office/powerpoint/2010/main" val="406139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 lvl="1" indent="-179705">
              <a:spcAft>
                <a:spcPts val="800"/>
              </a:spcAft>
              <a:buFont typeface="Wingdings,Sans-Serif"/>
              <a:buChar char="§"/>
            </a:pPr>
            <a:r>
              <a:rPr lang="en-GB" err="1"/>
              <a:t>olar</a:t>
            </a:r>
            <a:r>
              <a:rPr lang="en-GB"/>
              <a:t> panels generate electricity that feeds </a:t>
            </a:r>
            <a:r>
              <a:rPr lang="en-GB" err="1"/>
              <a:t>intoyour</a:t>
            </a:r>
            <a:r>
              <a:rPr lang="en-GB"/>
              <a:t> fuse board and powers </a:t>
            </a:r>
            <a:r>
              <a:rPr lang="en-GB" err="1"/>
              <a:t>thehouse</a:t>
            </a:r>
            <a:r>
              <a:rPr lang="en-GB"/>
              <a:t>.  FUNDAMENTALS</a:t>
            </a:r>
            <a:endParaRPr lang="en-US"/>
          </a:p>
          <a:p>
            <a:pPr marL="179705" lvl="1" indent="-179705">
              <a:spcAft>
                <a:spcPts val="800"/>
              </a:spcAft>
              <a:buFont typeface="Wingdings,Sans-Serif"/>
              <a:buChar char="§"/>
            </a:pPr>
            <a:r>
              <a:rPr lang="en-GB"/>
              <a:t>It is a "live generator" and wakes up at first </a:t>
            </a:r>
            <a:r>
              <a:rPr lang="en-GB" err="1"/>
              <a:t>lightand</a:t>
            </a:r>
            <a:r>
              <a:rPr lang="en-GB"/>
              <a:t> then shuts down at dusk every </a:t>
            </a:r>
            <a:r>
              <a:rPr lang="en-GB" err="1"/>
              <a:t>day.FUNDAMENTALS</a:t>
            </a:r>
            <a:endParaRPr lang="en-GB" err="1">
              <a:ea typeface="Calibri"/>
              <a:cs typeface="Calibri"/>
            </a:endParaRPr>
          </a:p>
          <a:p>
            <a:pPr marL="179705" lvl="1" indent="-179705">
              <a:spcAft>
                <a:spcPts val="800"/>
              </a:spcAft>
              <a:buFont typeface="Wingdings,Sans-Serif"/>
              <a:buChar char="§"/>
            </a:pPr>
            <a:r>
              <a:rPr lang="en-GB"/>
              <a:t>System is made up of solar panels and </a:t>
            </a:r>
            <a:r>
              <a:rPr lang="en-GB" err="1"/>
              <a:t>aninverter</a:t>
            </a:r>
            <a:r>
              <a:rPr lang="en-GB"/>
              <a:t> (which converts the solar panel </a:t>
            </a:r>
            <a:r>
              <a:rPr lang="en-GB" err="1"/>
              <a:t>outputinto</a:t>
            </a:r>
            <a:r>
              <a:rPr lang="en-GB"/>
              <a:t> usable output for your home).FUNDAMENTALS</a:t>
            </a:r>
            <a:endParaRPr lang="en-US"/>
          </a:p>
          <a:p>
            <a:pPr marL="179705" lvl="1" indent="-179705">
              <a:spcAft>
                <a:spcPts val="800"/>
              </a:spcAft>
              <a:buFont typeface="Wingdings,Sans-Serif"/>
              <a:buChar char="§"/>
            </a:pPr>
            <a:r>
              <a:rPr lang="en-GB"/>
              <a:t>Size of the system is set by the output </a:t>
            </a:r>
            <a:r>
              <a:rPr lang="en-GB" err="1"/>
              <a:t>andnumber</a:t>
            </a:r>
            <a:r>
              <a:rPr lang="en-GB"/>
              <a:t> of panels (limited by available </a:t>
            </a:r>
            <a:r>
              <a:rPr lang="en-GB" err="1"/>
              <a:t>roofspace</a:t>
            </a:r>
            <a:r>
              <a:rPr lang="en-GB"/>
              <a:t>). Current panels are 1.9m x 1.2m.</a:t>
            </a:r>
            <a:endParaRPr lang="en-US"/>
          </a:p>
          <a:p>
            <a:pPr marL="179705" lvl="1" indent="-179705">
              <a:spcAft>
                <a:spcPts val="800"/>
              </a:spcAft>
              <a:buFont typeface="Wingdings,Sans-Serif"/>
              <a:buChar char="§"/>
            </a:pPr>
            <a:r>
              <a:rPr lang="en-GB"/>
              <a:t>Size and roof orientation (anything but North!)dictate the amount of power generated </a:t>
            </a:r>
            <a:r>
              <a:rPr lang="en-GB" err="1"/>
              <a:t>eachFUNDAMENTALS</a:t>
            </a:r>
            <a:endParaRPr lang="en-US" err="1"/>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p:cNvSpPr>
            <a:spLocks noGrp="1"/>
          </p:cNvSpPr>
          <p:nvPr>
            <p:ph type="sldNum" sz="quarter" idx="5"/>
          </p:nvPr>
        </p:nvSpPr>
        <p:spPr/>
        <p:txBody>
          <a:bodyPr/>
          <a:lstStyle/>
          <a:p>
            <a:fld id="{48ED4174-F635-474E-8462-36D894603817}" type="slidenum">
              <a:rPr lang="en-US" smtClean="0"/>
              <a:t>2</a:t>
            </a:fld>
            <a:endParaRPr lang="en-US"/>
          </a:p>
        </p:txBody>
      </p:sp>
    </p:spTree>
    <p:extLst>
      <p:ext uri="{BB962C8B-B14F-4D97-AF65-F5344CB8AC3E}">
        <p14:creationId xmlns:p14="http://schemas.microsoft.com/office/powerpoint/2010/main" val="395752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9D68E-A79F-A1CD-2EE0-D4A54139B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FFDF2-15B3-056E-CAD6-863C6337C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9208E-BEBD-AAF6-D101-DC9FBC60614B}"/>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D2287C14-DDB4-A09E-DE37-67F1297048A1}"/>
              </a:ext>
            </a:extLst>
          </p:cNvPr>
          <p:cNvSpPr>
            <a:spLocks noGrp="1"/>
          </p:cNvSpPr>
          <p:nvPr>
            <p:ph type="sldNum" sz="quarter" idx="5"/>
          </p:nvPr>
        </p:nvSpPr>
        <p:spPr/>
        <p:txBody>
          <a:bodyPr/>
          <a:lstStyle/>
          <a:p>
            <a:fld id="{48ED4174-F635-474E-8462-36D894603817}" type="slidenum">
              <a:rPr lang="en-US" smtClean="0"/>
              <a:t>3</a:t>
            </a:fld>
            <a:endParaRPr lang="en-US"/>
          </a:p>
        </p:txBody>
      </p:sp>
    </p:spTree>
    <p:extLst>
      <p:ext uri="{BB962C8B-B14F-4D97-AF65-F5344CB8AC3E}">
        <p14:creationId xmlns:p14="http://schemas.microsoft.com/office/powerpoint/2010/main" val="424544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3BE3C-47E3-5618-E2E3-8BB0E8C13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B922F-A1D9-2A22-AA04-BBD86DCBE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68067-72E3-404B-E998-C473BB785996}"/>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9E113420-48DB-928D-0953-E5F75C954055}"/>
              </a:ext>
            </a:extLst>
          </p:cNvPr>
          <p:cNvSpPr>
            <a:spLocks noGrp="1"/>
          </p:cNvSpPr>
          <p:nvPr>
            <p:ph type="sldNum" sz="quarter" idx="5"/>
          </p:nvPr>
        </p:nvSpPr>
        <p:spPr/>
        <p:txBody>
          <a:bodyPr/>
          <a:lstStyle/>
          <a:p>
            <a:fld id="{48ED4174-F635-474E-8462-36D894603817}" type="slidenum">
              <a:rPr lang="en-US" smtClean="0"/>
              <a:t>4</a:t>
            </a:fld>
            <a:endParaRPr lang="en-US"/>
          </a:p>
        </p:txBody>
      </p:sp>
    </p:spTree>
    <p:extLst>
      <p:ext uri="{BB962C8B-B14F-4D97-AF65-F5344CB8AC3E}">
        <p14:creationId xmlns:p14="http://schemas.microsoft.com/office/powerpoint/2010/main" val="19408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7D0F7-3D8C-21A6-8AEF-FCE132CC3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8BB02-C667-382A-F975-DF6DEAD12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D808E-0705-4066-5527-DEAF058D0E7C}"/>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8DE70CDE-46C7-F147-E55B-B7E59FED1B7D}"/>
              </a:ext>
            </a:extLst>
          </p:cNvPr>
          <p:cNvSpPr>
            <a:spLocks noGrp="1"/>
          </p:cNvSpPr>
          <p:nvPr>
            <p:ph type="sldNum" sz="quarter" idx="5"/>
          </p:nvPr>
        </p:nvSpPr>
        <p:spPr/>
        <p:txBody>
          <a:bodyPr/>
          <a:lstStyle/>
          <a:p>
            <a:fld id="{48ED4174-F635-474E-8462-36D894603817}" type="slidenum">
              <a:rPr lang="en-US" smtClean="0"/>
              <a:t>5</a:t>
            </a:fld>
            <a:endParaRPr lang="en-US"/>
          </a:p>
        </p:txBody>
      </p:sp>
    </p:spTree>
    <p:extLst>
      <p:ext uri="{BB962C8B-B14F-4D97-AF65-F5344CB8AC3E}">
        <p14:creationId xmlns:p14="http://schemas.microsoft.com/office/powerpoint/2010/main" val="402422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FCF8-1851-9C6E-F24C-5714C6CD4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DD7A5-E719-E84F-BD81-310EBD9AD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7B726-2D89-79F6-43B0-326BAE70F23A}"/>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9FA9DB7D-665D-C172-4739-C3A92D7BC57E}"/>
              </a:ext>
            </a:extLst>
          </p:cNvPr>
          <p:cNvSpPr>
            <a:spLocks noGrp="1"/>
          </p:cNvSpPr>
          <p:nvPr>
            <p:ph type="sldNum" sz="quarter" idx="5"/>
          </p:nvPr>
        </p:nvSpPr>
        <p:spPr/>
        <p:txBody>
          <a:bodyPr/>
          <a:lstStyle/>
          <a:p>
            <a:fld id="{48ED4174-F635-474E-8462-36D894603817}" type="slidenum">
              <a:rPr lang="en-US" smtClean="0"/>
              <a:t>6</a:t>
            </a:fld>
            <a:endParaRPr lang="en-US"/>
          </a:p>
        </p:txBody>
      </p:sp>
    </p:spTree>
    <p:extLst>
      <p:ext uri="{BB962C8B-B14F-4D97-AF65-F5344CB8AC3E}">
        <p14:creationId xmlns:p14="http://schemas.microsoft.com/office/powerpoint/2010/main" val="294816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27308-E83D-23AB-CEBA-DEC7BF0BC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93E90-B284-4A52-DA32-32E6B287F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A7F01-A7A3-8351-24DC-D7BD24F71AFF}"/>
              </a:ext>
            </a:extLst>
          </p:cNvPr>
          <p:cNvSpPr>
            <a:spLocks noGrp="1"/>
          </p:cNvSpPr>
          <p:nvPr>
            <p:ph type="body" idx="1"/>
          </p:nvPr>
        </p:nvSpPr>
        <p:spPr/>
        <p:txBody>
          <a:bodyPr/>
          <a:lstStyle/>
          <a:p>
            <a:r>
              <a:rPr lang="en-US" b="1">
                <a:ea typeface="Calibri"/>
                <a:cs typeface="Calibri"/>
              </a:rPr>
              <a:t>PASS TO HELEN</a:t>
            </a:r>
          </a:p>
          <a:p>
            <a:endParaRPr lang="en-US" b="1">
              <a:ea typeface="Calibri"/>
              <a:cs typeface="Calibri"/>
            </a:endParaRPr>
          </a:p>
          <a:p>
            <a:endParaRPr lang="en-US" b="1">
              <a:ea typeface="Calibri"/>
              <a:cs typeface="Calibri"/>
            </a:endParaRPr>
          </a:p>
          <a:p>
            <a:r>
              <a:rPr lang="en-US" b="1">
                <a:ea typeface="Calibri"/>
                <a:cs typeface="Calibri"/>
              </a:rPr>
              <a:t>Advice service:</a:t>
            </a:r>
            <a:r>
              <a:rPr lang="en-US" b="1"/>
              <a:t> </a:t>
            </a:r>
            <a:r>
              <a:rPr lang="en-GB"/>
              <a:t>A range of free services offered to residents of East Sussex includes support with – Problem Bills  Energy &amp; Water Debt  Saving Energy  Accessing Grants  Draught proofing  &amp; More… </a:t>
            </a:r>
            <a:endParaRPr lang="en-US">
              <a:ea typeface="Calibri"/>
              <a:cs typeface="Calibri"/>
            </a:endParaRPr>
          </a:p>
          <a:p>
            <a:endParaRPr lang="en-GB">
              <a:ea typeface="Calibri"/>
              <a:cs typeface="Calibri"/>
            </a:endParaRPr>
          </a:p>
          <a:p>
            <a:pPr marL="0" lvl="1">
              <a:lnSpc>
                <a:spcPct val="107000"/>
              </a:lnSpc>
              <a:spcAft>
                <a:spcPts val="600"/>
              </a:spcAft>
            </a:pPr>
            <a:r>
              <a:rPr lang="en-GB" b="1">
                <a:ea typeface="Calibri"/>
                <a:cs typeface="Calibri"/>
              </a:rPr>
              <a:t>Home visits:</a:t>
            </a:r>
            <a:r>
              <a:rPr lang="en-GB">
                <a:ea typeface="Calibri"/>
                <a:cs typeface="Calibri"/>
              </a:rPr>
              <a:t> </a:t>
            </a:r>
            <a:r>
              <a:rPr lang="en-GB"/>
              <a:t>Free home visits for energy advice to ensure heating systems are working efficiently and economically.</a:t>
            </a:r>
            <a:endParaRPr lang="en-US">
              <a:ea typeface="Calibri" panose="020F0502020204030204"/>
              <a:cs typeface="Calibri" panose="020F0502020204030204"/>
            </a:endParaRPr>
          </a:p>
          <a:p>
            <a:pPr marL="179705" lvl="1" indent="-179705">
              <a:lnSpc>
                <a:spcPct val="107000"/>
              </a:lnSpc>
              <a:spcAft>
                <a:spcPts val="600"/>
              </a:spcAft>
              <a:buFont typeface="Wingdings,Sans-Serif"/>
              <a:buChar char="§"/>
            </a:pPr>
            <a:r>
              <a:rPr lang="en-GB"/>
              <a:t>Assessing insulation and accessing funding for this. </a:t>
            </a:r>
            <a:endParaRPr lang="en-US"/>
          </a:p>
          <a:p>
            <a:pPr marL="179705" lvl="1" indent="-179705">
              <a:lnSpc>
                <a:spcPct val="107000"/>
              </a:lnSpc>
              <a:spcAft>
                <a:spcPts val="600"/>
              </a:spcAft>
              <a:buFont typeface="Wingdings,Sans-Serif"/>
              <a:buChar char="§"/>
            </a:pPr>
            <a:r>
              <a:rPr lang="en-GB"/>
              <a:t>Support in applying for funded replacement or repairs </a:t>
            </a:r>
            <a:br>
              <a:rPr lang="en-GB">
                <a:cs typeface="+mn-lt"/>
              </a:rPr>
            </a:br>
            <a:r>
              <a:rPr lang="en-GB"/>
              <a:t>to broken boilers and white goods.</a:t>
            </a:r>
            <a:endParaRPr lang="en-US"/>
          </a:p>
          <a:p>
            <a:pPr marL="0" lvl="1">
              <a:lnSpc>
                <a:spcPct val="107000"/>
              </a:lnSpc>
              <a:spcAft>
                <a:spcPts val="600"/>
              </a:spcAft>
            </a:pPr>
            <a:endParaRPr lang="en-GB" b="1"/>
          </a:p>
          <a:p>
            <a:pPr marL="0" lvl="1">
              <a:lnSpc>
                <a:spcPct val="107000"/>
              </a:lnSpc>
              <a:spcAft>
                <a:spcPts val="600"/>
              </a:spcAft>
            </a:pPr>
            <a:r>
              <a:rPr lang="en-GB" b="1"/>
              <a:t>Energy Champions – volunteers</a:t>
            </a:r>
            <a:endParaRPr lang="en-US">
              <a:ea typeface="Calibri" panose="020F0502020204030204"/>
              <a:cs typeface="Calibri" panose="020F0502020204030204"/>
            </a:endParaRPr>
          </a:p>
          <a:p>
            <a:pPr marL="285750" indent="-285750">
              <a:spcAft>
                <a:spcPts val="800"/>
              </a:spcAft>
              <a:buFont typeface="Arial,Sans-Serif"/>
              <a:buChar char="•"/>
            </a:pPr>
            <a:r>
              <a:rPr lang="en-GB"/>
              <a:t>Volunteer programme to support community action in East Sussex</a:t>
            </a:r>
            <a:endParaRPr lang="en-US"/>
          </a:p>
          <a:p>
            <a:pPr marL="171450" indent="-171450">
              <a:spcAft>
                <a:spcPts val="800"/>
              </a:spcAft>
              <a:buFont typeface="Arial,Sans-Serif"/>
              <a:buChar char="•"/>
            </a:pPr>
            <a:endParaRPr lang="en-GB"/>
          </a:p>
          <a:p>
            <a:pPr marL="0" lvl="1">
              <a:lnSpc>
                <a:spcPct val="107000"/>
              </a:lnSpc>
              <a:spcAft>
                <a:spcPts val="600"/>
              </a:spcAft>
            </a:pPr>
            <a:r>
              <a:rPr lang="en-GB" b="1"/>
              <a:t>Retrofit Service: </a:t>
            </a:r>
            <a:r>
              <a:rPr lang="en-GB"/>
              <a:t> </a:t>
            </a:r>
            <a:endParaRPr lang="en-US">
              <a:ea typeface="Calibri"/>
              <a:cs typeface="Calibri"/>
            </a:endParaRPr>
          </a:p>
          <a:p>
            <a:pPr marL="285750" indent="-285750">
              <a:buFont typeface="Arial"/>
              <a:buChar char="•"/>
            </a:pPr>
            <a:r>
              <a:rPr lang="en-GB"/>
              <a:t>Retrofit Assessment</a:t>
            </a:r>
            <a:endParaRPr lang="en-US"/>
          </a:p>
          <a:p>
            <a:pPr marL="285750" indent="-285750">
              <a:buFont typeface="Arial"/>
              <a:buChar char="•"/>
            </a:pPr>
            <a:r>
              <a:rPr lang="en-GB"/>
              <a:t>Whole house energy plans</a:t>
            </a:r>
            <a:endParaRPr lang="en-US"/>
          </a:p>
          <a:p>
            <a:pPr marL="285750" indent="-285750">
              <a:buFont typeface="Arial"/>
              <a:buChar char="•"/>
            </a:pPr>
            <a:r>
              <a:rPr lang="en-GB"/>
              <a:t>Thermal imaging</a:t>
            </a:r>
            <a:endParaRPr lang="en-US"/>
          </a:p>
          <a:p>
            <a:pPr marL="285750" indent="-285750">
              <a:buFont typeface="Arial"/>
              <a:buChar char="•"/>
            </a:pPr>
            <a:r>
              <a:rPr lang="en-GB"/>
              <a:t>Technical advice &amp; guidance</a:t>
            </a:r>
            <a:endParaRPr lang="en-US"/>
          </a:p>
          <a:p>
            <a:pPr marL="285750" indent="-285750">
              <a:buFont typeface="Arial"/>
              <a:buChar char="•"/>
            </a:pPr>
            <a:r>
              <a:rPr lang="en-GB"/>
              <a:t>EPC+ (EPC followed by an energy advice appointment)</a:t>
            </a:r>
            <a:endParaRPr lang="en-US"/>
          </a:p>
          <a:p>
            <a:pPr marL="285750" indent="-285750">
              <a:buFont typeface="Arial"/>
              <a:buChar char="•"/>
            </a:pPr>
            <a:r>
              <a:rPr lang="en-GB"/>
              <a:t>Damp surveying (coming soon!)</a:t>
            </a:r>
            <a:endParaRPr lang="en-US"/>
          </a:p>
          <a:p>
            <a:endParaRPr lang="en-GB">
              <a:ea typeface="Calibri" panose="020F0502020204030204"/>
              <a:cs typeface="Calibri" panose="020F0502020204030204"/>
            </a:endParaRPr>
          </a:p>
          <a:p>
            <a:pPr marL="171450" lvl="1" indent="-171450">
              <a:lnSpc>
                <a:spcPct val="107000"/>
              </a:lnSpc>
              <a:spcAft>
                <a:spcPts val="600"/>
              </a:spcAft>
              <a:buFont typeface="Arial"/>
              <a:buChar char="•"/>
            </a:pPr>
            <a:r>
              <a:rPr lang="en-GB" b="1"/>
              <a:t>Solar for community buildings:</a:t>
            </a:r>
            <a:endParaRPr lang="en-US"/>
          </a:p>
          <a:p>
            <a:pPr marL="179705" lvl="1" indent="-179705">
              <a:lnSpc>
                <a:spcPct val="107000"/>
              </a:lnSpc>
              <a:spcAft>
                <a:spcPts val="600"/>
              </a:spcAft>
              <a:buFont typeface="Wingdings,Sans-Serif"/>
              <a:buChar char="§"/>
            </a:pPr>
            <a:r>
              <a:rPr lang="en-GB"/>
              <a:t>Support provided to community groups in the south-east wishing to set up a solar project.</a:t>
            </a:r>
            <a:endParaRPr lang="en-US"/>
          </a:p>
          <a:p>
            <a:pPr marL="179705" lvl="1" indent="-179705">
              <a:lnSpc>
                <a:spcPct val="107000"/>
              </a:lnSpc>
              <a:spcAft>
                <a:spcPts val="600"/>
              </a:spcAft>
              <a:buFont typeface="Wingdings,Sans-Serif"/>
              <a:buChar char="§"/>
            </a:pPr>
            <a:r>
              <a:rPr lang="en-GB"/>
              <a:t>This includes all the technical, project management and financial services needed </a:t>
            </a:r>
            <a:br>
              <a:rPr lang="en-GB">
                <a:cs typeface="+mn-lt"/>
              </a:rPr>
            </a:br>
            <a:r>
              <a:rPr lang="en-GB"/>
              <a:t>for a community solar project. </a:t>
            </a:r>
            <a:endParaRPr lang="en-US"/>
          </a:p>
          <a:p>
            <a:pPr marL="179705" lvl="1" indent="-179705">
              <a:lnSpc>
                <a:spcPct val="107000"/>
              </a:lnSpc>
              <a:spcAft>
                <a:spcPts val="600"/>
              </a:spcAft>
              <a:buFont typeface="Wingdings,Sans-Serif"/>
              <a:buChar char="§"/>
            </a:pPr>
            <a:r>
              <a:rPr lang="en-GB"/>
              <a:t>Crowhurst solar farm </a:t>
            </a:r>
          </a:p>
          <a:p>
            <a:pPr marL="179705" lvl="1" indent="-179705">
              <a:lnSpc>
                <a:spcPct val="107000"/>
              </a:lnSpc>
              <a:spcAft>
                <a:spcPts val="600"/>
              </a:spcAft>
              <a:buFont typeface="Wingdings,Sans-Serif"/>
              <a:buChar char="§"/>
            </a:pPr>
            <a:endParaRPr lang="en-GB" b="1">
              <a:ea typeface="Calibri"/>
              <a:cs typeface="Calibri"/>
            </a:endParaRPr>
          </a:p>
          <a:p>
            <a:pPr marL="0" lvl="1">
              <a:lnSpc>
                <a:spcPct val="107000"/>
              </a:lnSpc>
              <a:spcAft>
                <a:spcPts val="600"/>
              </a:spcAft>
            </a:pPr>
            <a:r>
              <a:rPr lang="en-GB" b="1"/>
              <a:t>Community Decarbonisation</a:t>
            </a:r>
            <a:r>
              <a:rPr lang="en-GB"/>
              <a:t> </a:t>
            </a:r>
            <a:endParaRPr lang="en-GB">
              <a:ea typeface="Calibri" panose="020F0502020204030204"/>
              <a:cs typeface="Calibri" panose="020F0502020204030204"/>
            </a:endParaRPr>
          </a:p>
          <a:p>
            <a:pPr marL="285750" indent="-285750">
              <a:buFont typeface="Arial"/>
              <a:buChar char="•"/>
            </a:pPr>
            <a:r>
              <a:rPr lang="en-GB"/>
              <a:t>Community decarbonisation plans</a:t>
            </a:r>
            <a:endParaRPr lang="en-US"/>
          </a:p>
          <a:p>
            <a:pPr marL="285750" indent="-285750">
              <a:buFont typeface="Arial"/>
              <a:buChar char="•"/>
            </a:pPr>
            <a:r>
              <a:rPr lang="en-GB"/>
              <a:t>Community engagement events</a:t>
            </a:r>
            <a:endParaRPr lang="en-US"/>
          </a:p>
          <a:p>
            <a:pPr marL="285750" indent="-285750">
              <a:buFont typeface="Arial"/>
              <a:buChar char="•"/>
            </a:pPr>
            <a:r>
              <a:rPr lang="en-GB"/>
              <a:t>Community campaigns</a:t>
            </a:r>
            <a:endParaRPr lang="en-US"/>
          </a:p>
          <a:p>
            <a:pPr marL="179705" lvl="1" indent="-179705">
              <a:lnSpc>
                <a:spcPct val="107000"/>
              </a:lnSpc>
              <a:spcAft>
                <a:spcPts val="600"/>
              </a:spcAft>
              <a:buFont typeface="Wingdings,Sans-Serif"/>
              <a:buChar char="§"/>
            </a:pPr>
            <a:endParaRPr lang="en-GB">
              <a:ea typeface="Calibri"/>
              <a:cs typeface="Calibri"/>
            </a:endParaRPr>
          </a:p>
          <a:p>
            <a:pPr marL="179705" lvl="1" indent="-179705">
              <a:lnSpc>
                <a:spcPct val="107000"/>
              </a:lnSpc>
              <a:spcAft>
                <a:spcPts val="600"/>
              </a:spcAft>
              <a:buFont typeface="Wingdings,Sans-Serif"/>
              <a:buChar char="§"/>
            </a:pPr>
            <a:endParaRPr lang="en-GB"/>
          </a:p>
          <a:p>
            <a:pPr marL="179705" lvl="1" indent="-179705">
              <a:lnSpc>
                <a:spcPct val="107000"/>
              </a:lnSpc>
              <a:spcAft>
                <a:spcPts val="600"/>
              </a:spcAft>
              <a:buFont typeface="Wingdings,Sans-Serif"/>
              <a:buChar char="§"/>
            </a:pPr>
            <a:r>
              <a:rPr lang="en-GB"/>
              <a:t>Free installation of energy efficient draught-proofing.</a:t>
            </a:r>
            <a:endParaRPr lang="en-US"/>
          </a:p>
          <a:p>
            <a:endParaRPr lang="en-GB">
              <a:ea typeface="Calibri"/>
              <a:cs typeface="Calibri"/>
            </a:endParaRPr>
          </a:p>
        </p:txBody>
      </p:sp>
      <p:sp>
        <p:nvSpPr>
          <p:cNvPr id="4" name="Slide Number Placeholder 3">
            <a:extLst>
              <a:ext uri="{FF2B5EF4-FFF2-40B4-BE49-F238E27FC236}">
                <a16:creationId xmlns:a16="http://schemas.microsoft.com/office/drawing/2014/main" id="{38A97ABE-2963-C824-C06F-96433FA55744}"/>
              </a:ext>
            </a:extLst>
          </p:cNvPr>
          <p:cNvSpPr>
            <a:spLocks noGrp="1"/>
          </p:cNvSpPr>
          <p:nvPr>
            <p:ph type="sldNum" sz="quarter" idx="5"/>
          </p:nvPr>
        </p:nvSpPr>
        <p:spPr/>
        <p:txBody>
          <a:bodyPr/>
          <a:lstStyle/>
          <a:p>
            <a:fld id="{48ED4174-F635-474E-8462-36D894603817}" type="slidenum">
              <a:rPr lang="en-US" smtClean="0"/>
              <a:t>7</a:t>
            </a:fld>
            <a:endParaRPr lang="en-US"/>
          </a:p>
        </p:txBody>
      </p:sp>
    </p:spTree>
    <p:extLst>
      <p:ext uri="{BB962C8B-B14F-4D97-AF65-F5344CB8AC3E}">
        <p14:creationId xmlns:p14="http://schemas.microsoft.com/office/powerpoint/2010/main" val="75892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E2FE-3C4D-02E7-EA30-CF4DDEB32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C38A9-A069-5A09-AD8A-09284A664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B507D-5913-869D-0ECA-CA4465E4772B}"/>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6DF87052-A541-2267-D0C9-005B31C6E7AC}"/>
              </a:ext>
            </a:extLst>
          </p:cNvPr>
          <p:cNvSpPr>
            <a:spLocks noGrp="1"/>
          </p:cNvSpPr>
          <p:nvPr>
            <p:ph type="sldNum" sz="quarter" idx="5"/>
          </p:nvPr>
        </p:nvSpPr>
        <p:spPr/>
        <p:txBody>
          <a:bodyPr/>
          <a:lstStyle/>
          <a:p>
            <a:fld id="{48ED4174-F635-474E-8462-36D894603817}" type="slidenum">
              <a:rPr lang="en-US" smtClean="0"/>
              <a:t>8</a:t>
            </a:fld>
            <a:endParaRPr lang="en-US"/>
          </a:p>
        </p:txBody>
      </p:sp>
    </p:spTree>
    <p:extLst>
      <p:ext uri="{BB962C8B-B14F-4D97-AF65-F5344CB8AC3E}">
        <p14:creationId xmlns:p14="http://schemas.microsoft.com/office/powerpoint/2010/main" val="128151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B4305-9C16-0C97-1F38-063755929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013AA-9F15-DFE1-2737-FDD9B4C5F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AF45E-AB54-BE07-5236-C3DEC93FB52B}"/>
              </a:ext>
            </a:extLst>
          </p:cNvPr>
          <p:cNvSpPr>
            <a:spLocks noGrp="1"/>
          </p:cNvSpPr>
          <p:nvPr>
            <p:ph type="body" idx="1"/>
          </p:nvPr>
        </p:nvSpPr>
        <p:spPr/>
        <p:txBody>
          <a:bodyPr/>
          <a:lstStyle/>
          <a:p>
            <a:r>
              <a:rPr lang="en-US">
                <a:ea typeface="Calibri"/>
                <a:cs typeface="Calibri"/>
              </a:rPr>
              <a:t>*</a:t>
            </a:r>
            <a:r>
              <a:rPr lang="en-US" err="1">
                <a:ea typeface="Calibri"/>
                <a:cs typeface="Calibri"/>
              </a:rPr>
              <a:t>E.On</a:t>
            </a:r>
            <a:r>
              <a:rPr lang="en-US">
                <a:ea typeface="Calibri"/>
                <a:cs typeface="Calibri"/>
              </a:rPr>
              <a:t> and Octopus have smart tariffs that allow very cheap imports overnight</a:t>
            </a:r>
          </a:p>
          <a:p>
            <a:endParaRPr lang="en-US">
              <a:ea typeface="Calibri"/>
              <a:cs typeface="Calibri"/>
            </a:endParaRPr>
          </a:p>
          <a:p>
            <a:r>
              <a:rPr lang="en-US">
                <a:ea typeface="Calibri"/>
                <a:cs typeface="Calibri"/>
              </a:rPr>
              <a:t>University of Oxford: </a:t>
            </a:r>
            <a:r>
              <a:rPr lang="en-US">
                <a:hlinkClick r:id="rId3"/>
              </a:rPr>
              <a:t>https://discovery.ucl.ac.uk/id/eprint/10047969/1/McKenna%20PV%20self-consumption%20in%20UK%202018%2005%2008.pdf</a:t>
            </a:r>
            <a:endParaRPr lang="en-US">
              <a:ea typeface="Calibri"/>
              <a:cs typeface="Calibri"/>
            </a:endParaRPr>
          </a:p>
          <a:p>
            <a:r>
              <a:rPr lang="en-US">
                <a:ea typeface="Calibri"/>
                <a:cs typeface="Calibri"/>
              </a:rPr>
              <a:t>45% self usage and 24% reduction in import</a:t>
            </a:r>
          </a:p>
        </p:txBody>
      </p:sp>
      <p:sp>
        <p:nvSpPr>
          <p:cNvPr id="4" name="Slide Number Placeholder 3">
            <a:extLst>
              <a:ext uri="{FF2B5EF4-FFF2-40B4-BE49-F238E27FC236}">
                <a16:creationId xmlns:a16="http://schemas.microsoft.com/office/drawing/2014/main" id="{C925BB99-6C4F-8715-5A9D-F4345875B62F}"/>
              </a:ext>
            </a:extLst>
          </p:cNvPr>
          <p:cNvSpPr>
            <a:spLocks noGrp="1"/>
          </p:cNvSpPr>
          <p:nvPr>
            <p:ph type="sldNum" sz="quarter" idx="5"/>
          </p:nvPr>
        </p:nvSpPr>
        <p:spPr/>
        <p:txBody>
          <a:bodyPr/>
          <a:lstStyle/>
          <a:p>
            <a:fld id="{48ED4174-F635-474E-8462-36D894603817}" type="slidenum">
              <a:rPr lang="en-US" smtClean="0"/>
              <a:t>9</a:t>
            </a:fld>
            <a:endParaRPr lang="en-US"/>
          </a:p>
        </p:txBody>
      </p:sp>
    </p:spTree>
    <p:extLst>
      <p:ext uri="{BB962C8B-B14F-4D97-AF65-F5344CB8AC3E}">
        <p14:creationId xmlns:p14="http://schemas.microsoft.com/office/powerpoint/2010/main" val="231270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515253EA-8229-8E4E-8E41-B81C39732F79}" type="datetime1">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F7CCF2C7-8F1F-D94E-B5FB-DD2668871728}" type="datetime1">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F58BCB7B-61A4-2644-B6DA-423C60BD5157}" type="datetime1">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6477000" y="688288"/>
            <a:ext cx="4433455" cy="3966824"/>
          </a:xfrm>
        </p:spPr>
        <p:txBody>
          <a:bodyPr anchor="t">
            <a:noAutofit/>
          </a:bodyPr>
          <a:lstStyle>
            <a:lvl1pPr>
              <a:defRPr sz="7200" b="0">
                <a:latin typeface="+mn-lt"/>
              </a:defRPr>
            </a:lvl1pPr>
          </a:lstStyle>
          <a:p>
            <a:r>
              <a:rPr lang="en-US"/>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a:t>
            </a:fld>
            <a:endParaRPr lang="en-US"/>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0" y="0"/>
            <a:ext cx="6096000" cy="6857996"/>
          </a:xfrm>
        </p:spPr>
        <p:txBody>
          <a:bodyPr/>
          <a:lstStyle/>
          <a:p>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511636" y="5936851"/>
            <a:ext cx="3283527" cy="602673"/>
          </a:xfrm>
        </p:spPr>
        <p:txBody>
          <a:bodyPr anchor="b">
            <a:normAutofit/>
          </a:bodyPr>
          <a:lstStyle>
            <a:lvl1pPr marL="0" indent="0">
              <a:buNone/>
              <a:defRPr sz="165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297810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guide id="4" orient="horz" pos="54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6460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23780D9-0748-5F46-B44A-5183E007548E}"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F3582-B342-B54C-B0AC-1915FC1D4A81}" type="slidenum">
              <a:rPr lang="en-GB" smtClean="0"/>
              <a:t>‹#›</a:t>
            </a:fld>
            <a:endParaRPr lang="en-GB"/>
          </a:p>
        </p:txBody>
      </p:sp>
    </p:spTree>
    <p:extLst>
      <p:ext uri="{BB962C8B-B14F-4D97-AF65-F5344CB8AC3E}">
        <p14:creationId xmlns:p14="http://schemas.microsoft.com/office/powerpoint/2010/main" val="3204189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98E9957-804F-F543-B361-BE2BF5FB08EA}" type="datetime1">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30EA680-D336-4FF7-8B7A-9848BB0A1C32}" type="slidenum">
              <a:rPr lang="en-GB" smtClean="0"/>
              <a:pPr/>
              <a:t>‹#›</a:t>
            </a:fld>
            <a:endParaRPr lang="en-GB"/>
          </a:p>
        </p:txBody>
      </p:sp>
      <p:sp>
        <p:nvSpPr>
          <p:cNvPr id="7" name="Rectangle 6"/>
          <p:cNvSpPr/>
          <p:nvPr userDrawn="1"/>
        </p:nvSpPr>
        <p:spPr>
          <a:xfrm>
            <a:off x="431800" y="1473199"/>
            <a:ext cx="11336020" cy="4883151"/>
          </a:xfrm>
          <a:prstGeom prst="rect">
            <a:avLst/>
          </a:pr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A267E2-07EA-4547-BD1E-7B6A16B3CF1D}" type="datetime1">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F4B82CD3-B4A3-2246-B278-8ECE71AF2565}" type="datetime1">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21B37DE4-66F3-7047-9333-427771DB53B4}" type="datetime1">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61ABE359-5B1A-604D-BFD8-D8554D6561CA}" type="datetime1">
              <a:rPr lang="en-GB" smtClean="0"/>
              <a:t>10/07/2025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D9C3B-A701-C240-9F2B-2E9258B478A0}" type="datetime1">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37A920A-51BC-9844-9CCD-C5AE6C54BE95}" type="datetime1">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13B8D6-5E78-DF41-8076-4051BD97EE03}" type="datetime1">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Users/ursulamclaughlin_2/Dropbox/Energise%20Sussex%20Coast%20Design%20Work/3.%20Docs%20from%20clients/Energise%20Sussex%20Coast%20Design%20Assets/Logos/ESC_FINAL_LOGO_colour.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0001E-B4EB-0346-90D5-1C0ABBD0080C}" type="datetime1">
              <a:rPr lang="en-GB" smtClean="0"/>
              <a:t>10/07/2025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13520" y="6356350"/>
            <a:ext cx="2743200" cy="365125"/>
          </a:xfrm>
          <a:prstGeom prst="rect">
            <a:avLst/>
          </a:prstGeom>
        </p:spPr>
        <p:txBody>
          <a:bodyPr vert="horz" lIns="91440" tIns="45720" rIns="91440" bIns="45720" rtlCol="0" anchor="ctr"/>
          <a:lstStyle>
            <a:lvl1pPr algn="r">
              <a:defRPr sz="1000">
                <a:solidFill>
                  <a:schemeClr val="tx1"/>
                </a:solidFill>
                <a:latin typeface="Arial" charset="0"/>
                <a:ea typeface="Arial" charset="0"/>
                <a:cs typeface="Arial" charset="0"/>
              </a:defRPr>
            </a:lvl1pPr>
          </a:lstStyle>
          <a:p>
            <a:fld id="{330EA680-D336-4FF7-8B7A-9848BB0A1C32}" type="slidenum">
              <a:rPr lang="en-GB" smtClean="0"/>
              <a:pPr/>
              <a:t>‹#›</a:t>
            </a:fld>
            <a:endParaRPr lang="en-GB"/>
          </a:p>
        </p:txBody>
      </p:sp>
      <p:pic>
        <p:nvPicPr>
          <p:cNvPr id="8" name="Picture 7"/>
          <p:cNvPicPr>
            <a:picLocks noChangeAspect="1"/>
          </p:cNvPicPr>
          <p:nvPr userDrawn="1"/>
        </p:nvPicPr>
        <p:blipFill>
          <a:blip r:embed="rId16" r:link="rId17" cstate="screen">
            <a:extLst>
              <a:ext uri="{28A0092B-C50C-407E-A947-70E740481C1C}">
                <a14:useLocalDpi xmlns:a14="http://schemas.microsoft.com/office/drawing/2010/main"/>
              </a:ext>
            </a:extLst>
          </a:blip>
          <a:stretch>
            <a:fillRect/>
          </a:stretch>
        </p:blipFill>
        <p:spPr>
          <a:xfrm>
            <a:off x="10777220" y="365125"/>
            <a:ext cx="1079500" cy="628674"/>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B77FB-F531-8B0F-C34B-AE0F6AF6447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AB43B-3843-0389-8670-2231E27BE958}"/>
              </a:ext>
            </a:extLst>
          </p:cNvPr>
          <p:cNvSpPr>
            <a:spLocks noGrp="1"/>
          </p:cNvSpPr>
          <p:nvPr>
            <p:ph type="sldNum" sz="quarter" idx="12"/>
          </p:nvPr>
        </p:nvSpPr>
        <p:spPr/>
        <p:txBody>
          <a:bodyPr/>
          <a:lstStyle/>
          <a:p>
            <a:fld id="{330EA680-D336-4FF7-8B7A-9848BB0A1C32}" type="slidenum">
              <a:rPr lang="en-GB" smtClean="0"/>
              <a:pPr/>
              <a:t>1</a:t>
            </a:fld>
            <a:endParaRPr lang="en-GB"/>
          </a:p>
        </p:txBody>
      </p:sp>
      <p:sp>
        <p:nvSpPr>
          <p:cNvPr id="8" name="Title 1">
            <a:extLst>
              <a:ext uri="{FF2B5EF4-FFF2-40B4-BE49-F238E27FC236}">
                <a16:creationId xmlns:a16="http://schemas.microsoft.com/office/drawing/2014/main" id="{979DA9CF-A161-0575-3A83-D2534E95E9F1}"/>
              </a:ext>
            </a:extLst>
          </p:cNvPr>
          <p:cNvSpPr txBox="1">
            <a:spLocks/>
          </p:cNvSpPr>
          <p:nvPr/>
        </p:nvSpPr>
        <p:spPr>
          <a:xfrm>
            <a:off x="660400" y="711200"/>
            <a:ext cx="8001000"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chemeClr val="tx2"/>
                </a:solidFill>
                <a:uFill>
                  <a:solidFill>
                    <a:schemeClr val="bg1"/>
                  </a:solidFill>
                </a:uFill>
                <a:ea typeface="Verdana"/>
                <a:cs typeface="Calibri Light"/>
              </a:rPr>
              <a:t>Energise Sussex Coast </a:t>
            </a:r>
          </a:p>
        </p:txBody>
      </p:sp>
      <p:pic>
        <p:nvPicPr>
          <p:cNvPr id="2" name="Picture 1" descr="A group of people posing for a photo on a beach&#10;&#10;Description automatically generated">
            <a:extLst>
              <a:ext uri="{FF2B5EF4-FFF2-40B4-BE49-F238E27FC236}">
                <a16:creationId xmlns:a16="http://schemas.microsoft.com/office/drawing/2014/main" id="{F7565AE1-A097-0330-A9F0-6467C1B473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13" t="23051" r="15025" b="12776"/>
          <a:stretch/>
        </p:blipFill>
        <p:spPr>
          <a:xfrm>
            <a:off x="6621000" y="1916738"/>
            <a:ext cx="5110247" cy="3417564"/>
          </a:xfrm>
          <a:prstGeom prst="rect">
            <a:avLst/>
          </a:prstGeom>
        </p:spPr>
      </p:pic>
      <p:sp>
        <p:nvSpPr>
          <p:cNvPr id="4" name="Rectangle 3">
            <a:extLst>
              <a:ext uri="{FF2B5EF4-FFF2-40B4-BE49-F238E27FC236}">
                <a16:creationId xmlns:a16="http://schemas.microsoft.com/office/drawing/2014/main" id="{62D54451-2000-D655-D52E-A309578AE352}"/>
              </a:ext>
            </a:extLst>
          </p:cNvPr>
          <p:cNvSpPr/>
          <p:nvPr/>
        </p:nvSpPr>
        <p:spPr>
          <a:xfrm>
            <a:off x="7175152" y="2038884"/>
            <a:ext cx="3986212" cy="39679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spcAft>
                <a:spcPts val="600"/>
              </a:spcAft>
            </a:pPr>
            <a:r>
              <a:rPr lang="en-GB" b="1"/>
              <a:t>The Energise Sussex Coast Team </a:t>
            </a:r>
          </a:p>
        </p:txBody>
      </p:sp>
      <p:sp>
        <p:nvSpPr>
          <p:cNvPr id="14" name="TextBox 13">
            <a:extLst>
              <a:ext uri="{FF2B5EF4-FFF2-40B4-BE49-F238E27FC236}">
                <a16:creationId xmlns:a16="http://schemas.microsoft.com/office/drawing/2014/main" id="{9DFF38DD-3875-B68B-4D1F-3929D6D71351}"/>
              </a:ext>
            </a:extLst>
          </p:cNvPr>
          <p:cNvSpPr txBox="1"/>
          <p:nvPr/>
        </p:nvSpPr>
        <p:spPr>
          <a:xfrm>
            <a:off x="656681" y="1717589"/>
            <a:ext cx="555064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err="1">
                <a:latin typeface="Arial"/>
                <a:cs typeface="Arial"/>
              </a:rPr>
              <a:t>Energise</a:t>
            </a:r>
            <a:r>
              <a:rPr lang="en-US" sz="2600">
                <a:latin typeface="Arial"/>
                <a:cs typeface="Arial"/>
              </a:rPr>
              <a:t> Sussex Coast is a community benefit society. </a:t>
            </a:r>
            <a:endParaRPr lang="en-US">
              <a:latin typeface="Arial"/>
              <a:cs typeface="Arial"/>
            </a:endParaRPr>
          </a:p>
          <a:p>
            <a:r>
              <a:rPr lang="en-US" sz="2600">
                <a:latin typeface="Arial"/>
                <a:cs typeface="Arial"/>
              </a:rPr>
              <a:t>Our mission is to act co-operatively to tackle the climate crisis and energy injustice through community owned renewable power and energy saving schemes</a:t>
            </a:r>
            <a:r>
              <a:rPr lang="en-US">
                <a:latin typeface="filson-soft"/>
              </a:rPr>
              <a:t>.</a:t>
            </a:r>
            <a:endParaRPr lang="en-US">
              <a:cs typeface="Arial"/>
            </a:endParaRPr>
          </a:p>
        </p:txBody>
      </p:sp>
    </p:spTree>
    <p:extLst>
      <p:ext uri="{BB962C8B-B14F-4D97-AF65-F5344CB8AC3E}">
        <p14:creationId xmlns:p14="http://schemas.microsoft.com/office/powerpoint/2010/main" val="2035505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4175B3-D978-36CF-BCC1-CB78CB13A330}"/>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FB8BF11D-F7DD-E3EA-3741-F15E912F06E7}"/>
              </a:ext>
            </a:extLst>
          </p:cNvPr>
          <p:cNvSpPr>
            <a:spLocks noGrp="1"/>
          </p:cNvSpPr>
          <p:nvPr>
            <p:ph type="sldNum" sz="quarter" idx="12"/>
          </p:nvPr>
        </p:nvSpPr>
        <p:spPr/>
        <p:txBody>
          <a:bodyPr/>
          <a:lstStyle/>
          <a:p>
            <a:fld id="{330EA680-D336-4FF7-8B7A-9848BB0A1C32}" type="slidenum">
              <a:rPr lang="en-GB" smtClean="0"/>
              <a:pPr/>
              <a:t>10</a:t>
            </a:fld>
            <a:endParaRPr lang="en-GB"/>
          </a:p>
        </p:txBody>
      </p:sp>
    </p:spTree>
    <p:extLst>
      <p:ext uri="{BB962C8B-B14F-4D97-AF65-F5344CB8AC3E}">
        <p14:creationId xmlns:p14="http://schemas.microsoft.com/office/powerpoint/2010/main" val="2701563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88E9-B806-A805-1760-6420B266D5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3769A-EF22-90E2-F428-22C6BAFCBED8}"/>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05D478CE-8E6C-8FCA-5BD1-9CC3CFCB154F}"/>
              </a:ext>
            </a:extLst>
          </p:cNvPr>
          <p:cNvSpPr>
            <a:spLocks noGrp="1"/>
          </p:cNvSpPr>
          <p:nvPr>
            <p:ph type="sldNum" sz="quarter" idx="12"/>
          </p:nvPr>
        </p:nvSpPr>
        <p:spPr/>
        <p:txBody>
          <a:bodyPr/>
          <a:lstStyle/>
          <a:p>
            <a:fld id="{330EA680-D336-4FF7-8B7A-9848BB0A1C32}" type="slidenum">
              <a:rPr lang="en-GB" smtClean="0"/>
              <a:pPr/>
              <a:t>11</a:t>
            </a:fld>
            <a:endParaRPr lang="en-GB"/>
          </a:p>
        </p:txBody>
      </p:sp>
    </p:spTree>
    <p:extLst>
      <p:ext uri="{BB962C8B-B14F-4D97-AF65-F5344CB8AC3E}">
        <p14:creationId xmlns:p14="http://schemas.microsoft.com/office/powerpoint/2010/main" val="17198471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BAE5-F0E2-2C48-F7EB-D523666E5D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CFD5F-DAF0-0EE2-EC37-B026EAFE5FB2}"/>
              </a:ext>
            </a:extLst>
          </p:cNvPr>
          <p:cNvSpPr>
            <a:spLocks noGrp="1"/>
          </p:cNvSpPr>
          <p:nvPr>
            <p:ph type="sldNum" sz="quarter" idx="12"/>
          </p:nvPr>
        </p:nvSpPr>
        <p:spPr/>
        <p:txBody>
          <a:bodyPr/>
          <a:lstStyle/>
          <a:p>
            <a:fld id="{330EA680-D336-4FF7-8B7A-9848BB0A1C32}" type="slidenum">
              <a:rPr lang="en-GB" smtClean="0"/>
              <a:pPr/>
              <a:t>12</a:t>
            </a:fld>
            <a:endParaRPr lang="en-GB"/>
          </a:p>
        </p:txBody>
      </p:sp>
      <p:sp>
        <p:nvSpPr>
          <p:cNvPr id="4" name="Title 1">
            <a:extLst>
              <a:ext uri="{FF2B5EF4-FFF2-40B4-BE49-F238E27FC236}">
                <a16:creationId xmlns:a16="http://schemas.microsoft.com/office/drawing/2014/main" id="{5455E3B7-3802-53B1-2D53-CE205EE65511}"/>
              </a:ext>
            </a:extLst>
          </p:cNvPr>
          <p:cNvSpPr txBox="1">
            <a:spLocks/>
          </p:cNvSpPr>
          <p:nvPr/>
        </p:nvSpPr>
        <p:spPr>
          <a:xfrm>
            <a:off x="660400" y="711200"/>
            <a:ext cx="8551984"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chemeClr val="tx2"/>
                </a:solidFill>
                <a:uFill>
                  <a:solidFill>
                    <a:srgbClr val="FFFFFF"/>
                  </a:solidFill>
                </a:uFill>
                <a:ea typeface="Verdana"/>
                <a:cs typeface="Calibri Light"/>
              </a:rPr>
              <a:t>Making the most of your system</a:t>
            </a:r>
            <a:endParaRPr lang="en-US"/>
          </a:p>
        </p:txBody>
      </p:sp>
      <p:sp>
        <p:nvSpPr>
          <p:cNvPr id="10" name="TextBox 9">
            <a:extLst>
              <a:ext uri="{FF2B5EF4-FFF2-40B4-BE49-F238E27FC236}">
                <a16:creationId xmlns:a16="http://schemas.microsoft.com/office/drawing/2014/main" id="{54CA0944-D5D2-7030-5FCD-A4055749F94A}"/>
              </a:ext>
            </a:extLst>
          </p:cNvPr>
          <p:cNvSpPr txBox="1"/>
          <p:nvPr/>
        </p:nvSpPr>
        <p:spPr>
          <a:xfrm>
            <a:off x="573556" y="1571648"/>
            <a:ext cx="31027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b="1">
                <a:cs typeface="Arial" panose="020B0604020202020204"/>
              </a:rPr>
              <a:t>Get smart </a:t>
            </a:r>
            <a:r>
              <a:rPr lang="en-GB">
                <a:cs typeface="Arial" panose="020B0604020202020204"/>
              </a:rPr>
              <a:t>– combining solar with other low carbon technologies (e.g. heat pumps, electric cars) allows you to offset their running costs and access heat pump and EV tariffs that offer significantly cheaper rates during off peak times (typically the middle of the night).</a:t>
            </a:r>
            <a:endParaRPr lang="en-US">
              <a:cs typeface="Arial" panose="020B0604020202020204"/>
            </a:endParaRPr>
          </a:p>
          <a:p>
            <a:pPr marL="342900" indent="-342900">
              <a:buFont typeface="Arial"/>
              <a:buChar char="•"/>
            </a:pPr>
            <a:endParaRPr lang="en-GB">
              <a:cs typeface="Arial" panose="020B0604020202020204"/>
            </a:endParaRPr>
          </a:p>
          <a:p>
            <a:pPr marL="342900" indent="-342900">
              <a:buFont typeface="Arial"/>
              <a:buChar char="•"/>
            </a:pPr>
            <a:endParaRPr lang="en-GB">
              <a:cs typeface="Arial" panose="020B0604020202020204"/>
            </a:endParaRPr>
          </a:p>
          <a:p>
            <a:endParaRPr lang="en-GB">
              <a:cs typeface="Arial" panose="020B0604020202020204"/>
            </a:endParaRPr>
          </a:p>
        </p:txBody>
      </p:sp>
      <p:pic>
        <p:nvPicPr>
          <p:cNvPr id="2" name="Picture 1" descr="A car parked in front of a garage&#10;&#10;Description automatically generated">
            <a:extLst>
              <a:ext uri="{FF2B5EF4-FFF2-40B4-BE49-F238E27FC236}">
                <a16:creationId xmlns:a16="http://schemas.microsoft.com/office/drawing/2014/main" id="{CF71416F-542C-644C-78F7-62DD332E5C43}"/>
              </a:ext>
            </a:extLst>
          </p:cNvPr>
          <p:cNvPicPr>
            <a:picLocks noChangeAspect="1"/>
          </p:cNvPicPr>
          <p:nvPr/>
        </p:nvPicPr>
        <p:blipFill>
          <a:blip r:embed="rId3"/>
          <a:stretch>
            <a:fillRect/>
          </a:stretch>
        </p:blipFill>
        <p:spPr>
          <a:xfrm>
            <a:off x="7929562" y="1716461"/>
            <a:ext cx="3746687" cy="2887195"/>
          </a:xfrm>
          <a:prstGeom prst="rect">
            <a:avLst/>
          </a:prstGeom>
        </p:spPr>
      </p:pic>
      <p:pic>
        <p:nvPicPr>
          <p:cNvPr id="6" name="Picture 5" descr="A white air conditioner outside of a brick wall&#10;&#10;Description automatically generated">
            <a:extLst>
              <a:ext uri="{FF2B5EF4-FFF2-40B4-BE49-F238E27FC236}">
                <a16:creationId xmlns:a16="http://schemas.microsoft.com/office/drawing/2014/main" id="{D310CE0B-4A68-B03F-3562-8ACB2C59E4F8}"/>
              </a:ext>
            </a:extLst>
          </p:cNvPr>
          <p:cNvPicPr>
            <a:picLocks noChangeAspect="1"/>
          </p:cNvPicPr>
          <p:nvPr/>
        </p:nvPicPr>
        <p:blipFill>
          <a:blip r:embed="rId4"/>
          <a:stretch>
            <a:fillRect/>
          </a:stretch>
        </p:blipFill>
        <p:spPr>
          <a:xfrm>
            <a:off x="3998260" y="1717580"/>
            <a:ext cx="3747248" cy="2902886"/>
          </a:xfrm>
          <a:prstGeom prst="rect">
            <a:avLst/>
          </a:prstGeom>
        </p:spPr>
      </p:pic>
    </p:spTree>
    <p:extLst>
      <p:ext uri="{BB962C8B-B14F-4D97-AF65-F5344CB8AC3E}">
        <p14:creationId xmlns:p14="http://schemas.microsoft.com/office/powerpoint/2010/main" val="3840207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0EA680-D336-4FF7-8B7A-9848BB0A1C32}" type="slidenum">
              <a:rPr lang="en-GB" smtClean="0"/>
              <a:pPr/>
              <a:t>2</a:t>
            </a:fld>
            <a:endParaRPr lang="en-GB"/>
          </a:p>
        </p:txBody>
      </p:sp>
      <p:sp>
        <p:nvSpPr>
          <p:cNvPr id="4" name="Title 1">
            <a:extLst>
              <a:ext uri="{FF2B5EF4-FFF2-40B4-BE49-F238E27FC236}">
                <a16:creationId xmlns:a16="http://schemas.microsoft.com/office/drawing/2014/main" id="{E6DFC14F-1A36-9BB7-E54B-D29BA94A6199}"/>
              </a:ext>
            </a:extLst>
          </p:cNvPr>
          <p:cNvSpPr txBox="1">
            <a:spLocks/>
          </p:cNvSpPr>
          <p:nvPr/>
        </p:nvSpPr>
        <p:spPr>
          <a:xfrm>
            <a:off x="660400" y="711200"/>
            <a:ext cx="8001000"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uFill>
                  <a:solidFill>
                    <a:srgbClr val="FFFFFF"/>
                  </a:solidFill>
                </a:uFill>
                <a:ea typeface="Verdana"/>
                <a:cs typeface="Calibri Light"/>
              </a:rPr>
              <a:t>Basic equipment</a:t>
            </a:r>
          </a:p>
        </p:txBody>
      </p:sp>
      <p:sp>
        <p:nvSpPr>
          <p:cNvPr id="5" name="TextBox 4"/>
          <p:cNvSpPr txBox="1"/>
          <p:nvPr/>
        </p:nvSpPr>
        <p:spPr>
          <a:xfrm>
            <a:off x="534554" y="1710111"/>
            <a:ext cx="5251403" cy="4031873"/>
          </a:xfrm>
          <a:prstGeom prst="rect">
            <a:avLst/>
          </a:prstGeom>
          <a:noFill/>
        </p:spPr>
        <p:txBody>
          <a:bodyPr wrap="square" lIns="91440" tIns="45720" rIns="91440" bIns="45720" rtlCol="0" anchor="t">
            <a:spAutoFit/>
          </a:bodyPr>
          <a:lstStyle/>
          <a:p>
            <a:pPr marL="179705" lvl="1" indent="-179705">
              <a:spcAft>
                <a:spcPts val="800"/>
              </a:spcAft>
              <a:buClr>
                <a:srgbClr val="0094C0"/>
              </a:buClr>
              <a:buFont typeface="Wingdings" charset="2"/>
              <a:buChar char="§"/>
            </a:pPr>
            <a:r>
              <a:rPr lang="en-GB" b="1" dirty="0">
                <a:ea typeface="Verdana"/>
                <a:cs typeface="Calibri"/>
              </a:rPr>
              <a:t>Panels </a:t>
            </a:r>
            <a:r>
              <a:rPr lang="en-GB" dirty="0">
                <a:ea typeface="Verdana"/>
                <a:cs typeface="Calibri"/>
              </a:rPr>
              <a:t>– photovoltaic (PV) panels produce free electricity. Bird guards stop birds getting under the panels!</a:t>
            </a:r>
          </a:p>
          <a:p>
            <a:pPr marL="179705" lvl="1" indent="-179705">
              <a:spcAft>
                <a:spcPts val="800"/>
              </a:spcAft>
              <a:buClr>
                <a:srgbClr val="0094C0"/>
              </a:buClr>
              <a:buFont typeface="Wingdings" charset="2"/>
              <a:buChar char="§"/>
            </a:pPr>
            <a:endParaRPr lang="en-GB" b="1" dirty="0">
              <a:ea typeface="Verdana"/>
              <a:cs typeface="Calibri"/>
            </a:endParaRPr>
          </a:p>
          <a:p>
            <a:pPr marL="179705" lvl="1" indent="-179705">
              <a:spcAft>
                <a:spcPts val="800"/>
              </a:spcAft>
              <a:buClr>
                <a:srgbClr val="0094C0"/>
              </a:buClr>
              <a:buFont typeface="Wingdings" charset="2"/>
              <a:buChar char="§"/>
            </a:pPr>
            <a:r>
              <a:rPr lang="en-GB" b="1" dirty="0">
                <a:ea typeface="Verdana"/>
                <a:cs typeface="Calibri"/>
              </a:rPr>
              <a:t>Inverter</a:t>
            </a:r>
            <a:r>
              <a:rPr lang="en-GB" dirty="0">
                <a:ea typeface="Verdana"/>
                <a:cs typeface="Calibri"/>
              </a:rPr>
              <a:t> – converts power from the panels to be usable by the house/grid</a:t>
            </a:r>
          </a:p>
          <a:p>
            <a:pPr marL="179705" lvl="1" indent="-179705">
              <a:spcAft>
                <a:spcPts val="800"/>
              </a:spcAft>
              <a:buClr>
                <a:srgbClr val="0094C0"/>
              </a:buClr>
              <a:buFont typeface="Wingdings" charset="2"/>
              <a:buChar char="§"/>
            </a:pPr>
            <a:endParaRPr lang="en-GB" dirty="0">
              <a:ea typeface="Verdana"/>
              <a:cs typeface="Calibri"/>
            </a:endParaRPr>
          </a:p>
          <a:p>
            <a:pPr marL="179705" lvl="1" indent="-179705">
              <a:spcAft>
                <a:spcPts val="800"/>
              </a:spcAft>
              <a:buClr>
                <a:srgbClr val="0094C0"/>
              </a:buClr>
              <a:buFont typeface="Wingdings" charset="2"/>
              <a:buChar char="§"/>
            </a:pPr>
            <a:r>
              <a:rPr lang="en-GB" b="1" dirty="0">
                <a:ea typeface="Verdana"/>
                <a:cs typeface="Calibri"/>
              </a:rPr>
              <a:t>Battery? </a:t>
            </a:r>
            <a:r>
              <a:rPr lang="en-GB" dirty="0">
                <a:ea typeface="Verdana"/>
                <a:cs typeface="Calibri"/>
              </a:rPr>
              <a:t>- allows you to use more of your generated power (70+% rather than 25-40%)</a:t>
            </a:r>
          </a:p>
          <a:p>
            <a:pPr marL="179705" lvl="1" indent="-179705">
              <a:spcAft>
                <a:spcPts val="800"/>
              </a:spcAft>
              <a:buClr>
                <a:srgbClr val="0094C0"/>
              </a:buClr>
              <a:buFont typeface="Wingdings" charset="2"/>
              <a:buChar char="§"/>
            </a:pPr>
            <a:endParaRPr lang="en-GB" dirty="0">
              <a:ea typeface="Verdana"/>
              <a:cs typeface="Calibri"/>
            </a:endParaRPr>
          </a:p>
          <a:p>
            <a:pPr marL="179705" lvl="1" indent="-179705">
              <a:spcAft>
                <a:spcPts val="800"/>
              </a:spcAft>
              <a:buClr>
                <a:srgbClr val="0094C0"/>
              </a:buClr>
              <a:buFont typeface="Wingdings" charset="2"/>
              <a:buChar char="§"/>
            </a:pPr>
            <a:r>
              <a:rPr lang="en-GB" b="1" dirty="0">
                <a:ea typeface="Verdana"/>
                <a:cs typeface="Calibri"/>
              </a:rPr>
              <a:t>Smart meter </a:t>
            </a:r>
            <a:r>
              <a:rPr lang="en-GB" dirty="0">
                <a:ea typeface="Verdana"/>
                <a:cs typeface="Calibri"/>
              </a:rPr>
              <a:t>– required to be paid for your excess power</a:t>
            </a:r>
          </a:p>
        </p:txBody>
      </p:sp>
      <p:pic>
        <p:nvPicPr>
          <p:cNvPr id="7" name="Picture 6" descr="A solar panels on a roof&#10;&#10;Description automatically generated">
            <a:extLst>
              <a:ext uri="{FF2B5EF4-FFF2-40B4-BE49-F238E27FC236}">
                <a16:creationId xmlns:a16="http://schemas.microsoft.com/office/drawing/2014/main" id="{2699C8A4-8876-7EAB-B1C5-F13FB035733C}"/>
              </a:ext>
            </a:extLst>
          </p:cNvPr>
          <p:cNvPicPr>
            <a:picLocks noChangeAspect="1"/>
          </p:cNvPicPr>
          <p:nvPr/>
        </p:nvPicPr>
        <p:blipFill>
          <a:blip r:embed="rId3"/>
          <a:stretch>
            <a:fillRect/>
          </a:stretch>
        </p:blipFill>
        <p:spPr>
          <a:xfrm>
            <a:off x="6954258" y="1458017"/>
            <a:ext cx="2780181" cy="2198035"/>
          </a:xfrm>
          <a:prstGeom prst="rect">
            <a:avLst/>
          </a:prstGeom>
        </p:spPr>
      </p:pic>
      <p:pic>
        <p:nvPicPr>
          <p:cNvPr id="8" name="Picture 7" descr="A white device with a black and red label&#10;&#10;AI-generated content may be incorrect.">
            <a:extLst>
              <a:ext uri="{FF2B5EF4-FFF2-40B4-BE49-F238E27FC236}">
                <a16:creationId xmlns:a16="http://schemas.microsoft.com/office/drawing/2014/main" id="{5C24C732-00E4-60B0-5765-81DECD1B22E3}"/>
              </a:ext>
            </a:extLst>
          </p:cNvPr>
          <p:cNvPicPr>
            <a:picLocks noChangeAspect="1"/>
          </p:cNvPicPr>
          <p:nvPr/>
        </p:nvPicPr>
        <p:blipFill>
          <a:blip r:embed="rId4"/>
          <a:stretch>
            <a:fillRect/>
          </a:stretch>
        </p:blipFill>
        <p:spPr>
          <a:xfrm>
            <a:off x="9847730" y="1467690"/>
            <a:ext cx="1775012" cy="3088902"/>
          </a:xfrm>
          <a:prstGeom prst="rect">
            <a:avLst/>
          </a:prstGeom>
        </p:spPr>
      </p:pic>
      <p:pic>
        <p:nvPicPr>
          <p:cNvPr id="9" name="Picture 8" descr="A white rectangular object with text on it&#10;&#10;Description automatically generated">
            <a:extLst>
              <a:ext uri="{FF2B5EF4-FFF2-40B4-BE49-F238E27FC236}">
                <a16:creationId xmlns:a16="http://schemas.microsoft.com/office/drawing/2014/main" id="{FA77237D-27C1-71C9-AC15-2D27B4BC2F55}"/>
              </a:ext>
            </a:extLst>
          </p:cNvPr>
          <p:cNvPicPr>
            <a:picLocks noChangeAspect="1"/>
          </p:cNvPicPr>
          <p:nvPr/>
        </p:nvPicPr>
        <p:blipFill>
          <a:blip r:embed="rId5"/>
          <a:stretch>
            <a:fillRect/>
          </a:stretch>
        </p:blipFill>
        <p:spPr>
          <a:xfrm>
            <a:off x="6957733" y="3791791"/>
            <a:ext cx="1772770" cy="2564468"/>
          </a:xfrm>
          <a:prstGeom prst="rect">
            <a:avLst/>
          </a:prstGeom>
        </p:spPr>
      </p:pic>
      <p:pic>
        <p:nvPicPr>
          <p:cNvPr id="10" name="Picture 9" descr="A digital screen with a green light&#10;&#10;Description automatically generated">
            <a:extLst>
              <a:ext uri="{FF2B5EF4-FFF2-40B4-BE49-F238E27FC236}">
                <a16:creationId xmlns:a16="http://schemas.microsoft.com/office/drawing/2014/main" id="{8F94FB40-DB99-6384-6BA7-57CA18653165}"/>
              </a:ext>
            </a:extLst>
          </p:cNvPr>
          <p:cNvPicPr>
            <a:picLocks noChangeAspect="1"/>
          </p:cNvPicPr>
          <p:nvPr/>
        </p:nvPicPr>
        <p:blipFill>
          <a:blip r:embed="rId6"/>
          <a:stretch>
            <a:fillRect/>
          </a:stretch>
        </p:blipFill>
        <p:spPr>
          <a:xfrm>
            <a:off x="9354112" y="4648199"/>
            <a:ext cx="2260227" cy="1712260"/>
          </a:xfrm>
          <a:prstGeom prst="rect">
            <a:avLst/>
          </a:prstGeom>
        </p:spPr>
      </p:pic>
    </p:spTree>
    <p:extLst>
      <p:ext uri="{BB962C8B-B14F-4D97-AF65-F5344CB8AC3E}">
        <p14:creationId xmlns:p14="http://schemas.microsoft.com/office/powerpoint/2010/main" val="268890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7026-E0AA-3224-E25A-AEECA04E65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85F529-EFB9-6605-4A1A-9DC25E7FBE32}"/>
              </a:ext>
            </a:extLst>
          </p:cNvPr>
          <p:cNvSpPr>
            <a:spLocks noGrp="1"/>
          </p:cNvSpPr>
          <p:nvPr>
            <p:ph type="sldNum" sz="quarter" idx="12"/>
          </p:nvPr>
        </p:nvSpPr>
        <p:spPr/>
        <p:txBody>
          <a:bodyPr/>
          <a:lstStyle/>
          <a:p>
            <a:fld id="{330EA680-D336-4FF7-8B7A-9848BB0A1C32}" type="slidenum">
              <a:rPr lang="en-GB" smtClean="0"/>
              <a:pPr/>
              <a:t>3</a:t>
            </a:fld>
            <a:endParaRPr lang="en-GB"/>
          </a:p>
        </p:txBody>
      </p:sp>
      <p:sp>
        <p:nvSpPr>
          <p:cNvPr id="4" name="Title 1">
            <a:extLst>
              <a:ext uri="{FF2B5EF4-FFF2-40B4-BE49-F238E27FC236}">
                <a16:creationId xmlns:a16="http://schemas.microsoft.com/office/drawing/2014/main" id="{0810BEF9-EF40-F625-4641-C19C575EF3BF}"/>
              </a:ext>
            </a:extLst>
          </p:cNvPr>
          <p:cNvSpPr txBox="1">
            <a:spLocks/>
          </p:cNvSpPr>
          <p:nvPr/>
        </p:nvSpPr>
        <p:spPr>
          <a:xfrm>
            <a:off x="746259" y="850721"/>
            <a:ext cx="8001000" cy="451020"/>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uFill>
                  <a:solidFill>
                    <a:srgbClr val="FFFFFF"/>
                  </a:solidFill>
                </a:uFill>
                <a:ea typeface="Verdana"/>
                <a:cs typeface="Calibri Light"/>
              </a:rPr>
              <a:t>Illustration system</a:t>
            </a:r>
          </a:p>
        </p:txBody>
      </p:sp>
      <p:pic>
        <p:nvPicPr>
          <p:cNvPr id="5" name="Picture 4" descr="A white house with plants and a brick wall&#10;&#10;AI-generated content may be incorrect.">
            <a:extLst>
              <a:ext uri="{FF2B5EF4-FFF2-40B4-BE49-F238E27FC236}">
                <a16:creationId xmlns:a16="http://schemas.microsoft.com/office/drawing/2014/main" id="{5C542C71-A594-D1DE-ACCB-AEE716F3C916}"/>
              </a:ext>
            </a:extLst>
          </p:cNvPr>
          <p:cNvPicPr>
            <a:picLocks noChangeAspect="1"/>
          </p:cNvPicPr>
          <p:nvPr/>
        </p:nvPicPr>
        <p:blipFill>
          <a:blip r:embed="rId3"/>
          <a:srcRect r="-271" b="23171"/>
          <a:stretch>
            <a:fillRect/>
          </a:stretch>
        </p:blipFill>
        <p:spPr>
          <a:xfrm>
            <a:off x="917176" y="1525596"/>
            <a:ext cx="3612035" cy="4766194"/>
          </a:xfrm>
          <a:prstGeom prst="rect">
            <a:avLst/>
          </a:prstGeom>
        </p:spPr>
      </p:pic>
      <p:pic>
        <p:nvPicPr>
          <p:cNvPr id="7" name="Picture 6" descr="A screenshot of a website&#10;&#10;AI-generated content may be incorrect.">
            <a:extLst>
              <a:ext uri="{FF2B5EF4-FFF2-40B4-BE49-F238E27FC236}">
                <a16:creationId xmlns:a16="http://schemas.microsoft.com/office/drawing/2014/main" id="{4AD7A9E7-31EA-7CD1-1EA4-9660E2F314CF}"/>
              </a:ext>
            </a:extLst>
          </p:cNvPr>
          <p:cNvPicPr>
            <a:picLocks noChangeAspect="1"/>
          </p:cNvPicPr>
          <p:nvPr/>
        </p:nvPicPr>
        <p:blipFill>
          <a:blip r:embed="rId4"/>
          <a:stretch>
            <a:fillRect/>
          </a:stretch>
        </p:blipFill>
        <p:spPr>
          <a:xfrm>
            <a:off x="4969249" y="1535486"/>
            <a:ext cx="6395199" cy="4764181"/>
          </a:xfrm>
          <a:prstGeom prst="rect">
            <a:avLst/>
          </a:prstGeom>
        </p:spPr>
      </p:pic>
    </p:spTree>
    <p:extLst>
      <p:ext uri="{BB962C8B-B14F-4D97-AF65-F5344CB8AC3E}">
        <p14:creationId xmlns:p14="http://schemas.microsoft.com/office/powerpoint/2010/main" val="4270710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98A3-98D7-0933-5B78-C6F10F61E2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7070E9-91B8-3432-AEFF-DEE2A7966538}"/>
              </a:ext>
            </a:extLst>
          </p:cNvPr>
          <p:cNvSpPr>
            <a:spLocks noGrp="1"/>
          </p:cNvSpPr>
          <p:nvPr>
            <p:ph type="sldNum" sz="quarter" idx="12"/>
          </p:nvPr>
        </p:nvSpPr>
        <p:spPr/>
        <p:txBody>
          <a:bodyPr/>
          <a:lstStyle/>
          <a:p>
            <a:fld id="{330EA680-D336-4FF7-8B7A-9848BB0A1C32}" type="slidenum">
              <a:rPr lang="en-GB" smtClean="0"/>
              <a:pPr/>
              <a:t>4</a:t>
            </a:fld>
            <a:endParaRPr lang="en-GB"/>
          </a:p>
        </p:txBody>
      </p:sp>
      <p:sp>
        <p:nvSpPr>
          <p:cNvPr id="16" name="Title 1">
            <a:extLst>
              <a:ext uri="{FF2B5EF4-FFF2-40B4-BE49-F238E27FC236}">
                <a16:creationId xmlns:a16="http://schemas.microsoft.com/office/drawing/2014/main" id="{1FC83BB3-3BD7-6CAE-D964-8E1F25369311}"/>
              </a:ext>
            </a:extLst>
          </p:cNvPr>
          <p:cNvSpPr txBox="1">
            <a:spLocks/>
          </p:cNvSpPr>
          <p:nvPr/>
        </p:nvSpPr>
        <p:spPr>
          <a:xfrm>
            <a:off x="660400" y="711200"/>
            <a:ext cx="8001000"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uFill>
                  <a:solidFill>
                    <a:srgbClr val="FFFFFF"/>
                  </a:solidFill>
                </a:uFill>
                <a:ea typeface="Verdana"/>
                <a:cs typeface="Calibri Light"/>
              </a:rPr>
              <a:t>Designing your system</a:t>
            </a:r>
          </a:p>
        </p:txBody>
      </p:sp>
      <p:pic>
        <p:nvPicPr>
          <p:cNvPr id="2" name="Picture 1" descr="A screenshot of a solar panel&#10;&#10;AI-generated content may be incorrect.">
            <a:extLst>
              <a:ext uri="{FF2B5EF4-FFF2-40B4-BE49-F238E27FC236}">
                <a16:creationId xmlns:a16="http://schemas.microsoft.com/office/drawing/2014/main" id="{9CFF2689-82E1-2A36-7E77-48F561425DEC}"/>
              </a:ext>
            </a:extLst>
          </p:cNvPr>
          <p:cNvPicPr>
            <a:picLocks noChangeAspect="1"/>
          </p:cNvPicPr>
          <p:nvPr/>
        </p:nvPicPr>
        <p:blipFill>
          <a:blip r:embed="rId3"/>
          <a:stretch>
            <a:fillRect/>
          </a:stretch>
        </p:blipFill>
        <p:spPr>
          <a:xfrm>
            <a:off x="2094939" y="1682843"/>
            <a:ext cx="8163485" cy="4478431"/>
          </a:xfrm>
          <a:prstGeom prst="rect">
            <a:avLst/>
          </a:prstGeom>
        </p:spPr>
      </p:pic>
    </p:spTree>
    <p:extLst>
      <p:ext uri="{BB962C8B-B14F-4D97-AF65-F5344CB8AC3E}">
        <p14:creationId xmlns:p14="http://schemas.microsoft.com/office/powerpoint/2010/main" val="1449137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4E498-230B-852D-2013-1C1C0199EA7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855C77-163D-8865-3552-509D9EDB9F90}"/>
              </a:ext>
            </a:extLst>
          </p:cNvPr>
          <p:cNvSpPr>
            <a:spLocks noGrp="1"/>
          </p:cNvSpPr>
          <p:nvPr>
            <p:ph type="sldNum" sz="quarter" idx="12"/>
          </p:nvPr>
        </p:nvSpPr>
        <p:spPr/>
        <p:txBody>
          <a:bodyPr/>
          <a:lstStyle/>
          <a:p>
            <a:fld id="{330EA680-D336-4FF7-8B7A-9848BB0A1C32}" type="slidenum">
              <a:rPr lang="en-GB" smtClean="0"/>
              <a:pPr/>
              <a:t>5</a:t>
            </a:fld>
            <a:endParaRPr lang="en-GB"/>
          </a:p>
        </p:txBody>
      </p:sp>
      <p:sp>
        <p:nvSpPr>
          <p:cNvPr id="4" name="Title 1">
            <a:extLst>
              <a:ext uri="{FF2B5EF4-FFF2-40B4-BE49-F238E27FC236}">
                <a16:creationId xmlns:a16="http://schemas.microsoft.com/office/drawing/2014/main" id="{C6BF0B67-9692-0536-2780-8EC6C3E1A3B5}"/>
              </a:ext>
            </a:extLst>
          </p:cNvPr>
          <p:cNvSpPr txBox="1">
            <a:spLocks/>
          </p:cNvSpPr>
          <p:nvPr/>
        </p:nvSpPr>
        <p:spPr>
          <a:xfrm>
            <a:off x="660400" y="711200"/>
            <a:ext cx="8001000"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uFill>
                  <a:solidFill>
                    <a:srgbClr val="FFFFFF"/>
                  </a:solidFill>
                </a:uFill>
                <a:ea typeface="Verdana"/>
                <a:cs typeface="Calibri Light"/>
              </a:rPr>
              <a:t>System performance</a:t>
            </a:r>
          </a:p>
        </p:txBody>
      </p:sp>
      <p:pic>
        <p:nvPicPr>
          <p:cNvPr id="6" name="Picture 5" descr="A screenshot of a graph&#10;&#10;AI-generated content may be incorrect.">
            <a:extLst>
              <a:ext uri="{FF2B5EF4-FFF2-40B4-BE49-F238E27FC236}">
                <a16:creationId xmlns:a16="http://schemas.microsoft.com/office/drawing/2014/main" id="{80E1149F-1641-01DE-50D5-22D6F2B44477}"/>
              </a:ext>
            </a:extLst>
          </p:cNvPr>
          <p:cNvPicPr>
            <a:picLocks noChangeAspect="1"/>
          </p:cNvPicPr>
          <p:nvPr/>
        </p:nvPicPr>
        <p:blipFill>
          <a:blip r:embed="rId3"/>
          <a:stretch>
            <a:fillRect/>
          </a:stretch>
        </p:blipFill>
        <p:spPr>
          <a:xfrm>
            <a:off x="2315135" y="1527082"/>
            <a:ext cx="7543800" cy="4772025"/>
          </a:xfrm>
          <a:prstGeom prst="rect">
            <a:avLst/>
          </a:prstGeom>
        </p:spPr>
      </p:pic>
    </p:spTree>
    <p:extLst>
      <p:ext uri="{BB962C8B-B14F-4D97-AF65-F5344CB8AC3E}">
        <p14:creationId xmlns:p14="http://schemas.microsoft.com/office/powerpoint/2010/main" val="1965342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7589-E1BE-FCAF-263C-46D59D1E87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FBE0A-3D64-C190-2E30-9878BD5210E1}"/>
              </a:ext>
            </a:extLst>
          </p:cNvPr>
          <p:cNvSpPr>
            <a:spLocks noGrp="1"/>
          </p:cNvSpPr>
          <p:nvPr>
            <p:ph type="sldNum" sz="quarter" idx="12"/>
          </p:nvPr>
        </p:nvSpPr>
        <p:spPr/>
        <p:txBody>
          <a:bodyPr/>
          <a:lstStyle/>
          <a:p>
            <a:fld id="{330EA680-D336-4FF7-8B7A-9848BB0A1C32}" type="slidenum">
              <a:rPr lang="en-GB" smtClean="0"/>
              <a:pPr/>
              <a:t>6</a:t>
            </a:fld>
            <a:endParaRPr lang="en-GB"/>
          </a:p>
        </p:txBody>
      </p:sp>
      <p:sp>
        <p:nvSpPr>
          <p:cNvPr id="4" name="Title 1">
            <a:extLst>
              <a:ext uri="{FF2B5EF4-FFF2-40B4-BE49-F238E27FC236}">
                <a16:creationId xmlns:a16="http://schemas.microsoft.com/office/drawing/2014/main" id="{77E54308-3AC3-84A3-D13B-1D86B2B557CF}"/>
              </a:ext>
            </a:extLst>
          </p:cNvPr>
          <p:cNvSpPr txBox="1">
            <a:spLocks/>
          </p:cNvSpPr>
          <p:nvPr/>
        </p:nvSpPr>
        <p:spPr>
          <a:xfrm>
            <a:off x="660400" y="711200"/>
            <a:ext cx="8001000"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uFill>
                  <a:solidFill>
                    <a:srgbClr val="FFFFFF"/>
                  </a:solidFill>
                </a:uFill>
                <a:ea typeface="Verdana"/>
                <a:cs typeface="Calibri Light"/>
              </a:rPr>
              <a:t>Savings each month</a:t>
            </a:r>
          </a:p>
        </p:txBody>
      </p:sp>
      <p:pic>
        <p:nvPicPr>
          <p:cNvPr id="6" name="Picture 5" descr="A table of energy consumption&#10;&#10;AI-generated content may be incorrect.">
            <a:extLst>
              <a:ext uri="{FF2B5EF4-FFF2-40B4-BE49-F238E27FC236}">
                <a16:creationId xmlns:a16="http://schemas.microsoft.com/office/drawing/2014/main" id="{B023779A-7A5B-BAF7-5333-DA177DBD84C5}"/>
              </a:ext>
            </a:extLst>
          </p:cNvPr>
          <p:cNvPicPr>
            <a:picLocks noChangeAspect="1"/>
          </p:cNvPicPr>
          <p:nvPr/>
        </p:nvPicPr>
        <p:blipFill>
          <a:blip r:embed="rId3"/>
          <a:stretch>
            <a:fillRect/>
          </a:stretch>
        </p:blipFill>
        <p:spPr>
          <a:xfrm>
            <a:off x="5350247" y="1924891"/>
            <a:ext cx="6314517" cy="3967443"/>
          </a:xfrm>
          <a:prstGeom prst="rect">
            <a:avLst/>
          </a:prstGeom>
        </p:spPr>
      </p:pic>
      <p:pic>
        <p:nvPicPr>
          <p:cNvPr id="8" name="Picture 7" descr="A screenshot of a graph&#10;&#10;AI-generated content may be incorrect.">
            <a:extLst>
              <a:ext uri="{FF2B5EF4-FFF2-40B4-BE49-F238E27FC236}">
                <a16:creationId xmlns:a16="http://schemas.microsoft.com/office/drawing/2014/main" id="{2BF777B3-3AE0-2752-1331-9C4E52048889}"/>
              </a:ext>
            </a:extLst>
          </p:cNvPr>
          <p:cNvPicPr>
            <a:picLocks noChangeAspect="1"/>
          </p:cNvPicPr>
          <p:nvPr/>
        </p:nvPicPr>
        <p:blipFill>
          <a:blip r:embed="rId4"/>
          <a:stretch>
            <a:fillRect/>
          </a:stretch>
        </p:blipFill>
        <p:spPr>
          <a:xfrm>
            <a:off x="534240" y="1547813"/>
            <a:ext cx="4731683" cy="4900892"/>
          </a:xfrm>
          <a:prstGeom prst="rect">
            <a:avLst/>
          </a:prstGeom>
        </p:spPr>
      </p:pic>
    </p:spTree>
    <p:extLst>
      <p:ext uri="{BB962C8B-B14F-4D97-AF65-F5344CB8AC3E}">
        <p14:creationId xmlns:p14="http://schemas.microsoft.com/office/powerpoint/2010/main" val="4189839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6F3F0-2A21-4391-A3AC-B566BF1F02E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F1562-0B08-C1E0-28E7-E1FBEFDD73DA}"/>
              </a:ext>
            </a:extLst>
          </p:cNvPr>
          <p:cNvSpPr>
            <a:spLocks noGrp="1"/>
          </p:cNvSpPr>
          <p:nvPr>
            <p:ph type="sldNum" sz="quarter" idx="12"/>
          </p:nvPr>
        </p:nvSpPr>
        <p:spPr/>
        <p:txBody>
          <a:bodyPr/>
          <a:lstStyle/>
          <a:p>
            <a:fld id="{330EA680-D336-4FF7-8B7A-9848BB0A1C32}" type="slidenum">
              <a:rPr lang="en-GB" smtClean="0"/>
              <a:pPr/>
              <a:t>7</a:t>
            </a:fld>
            <a:endParaRPr lang="en-GB"/>
          </a:p>
        </p:txBody>
      </p:sp>
      <p:sp>
        <p:nvSpPr>
          <p:cNvPr id="8" name="Title 1">
            <a:extLst>
              <a:ext uri="{FF2B5EF4-FFF2-40B4-BE49-F238E27FC236}">
                <a16:creationId xmlns:a16="http://schemas.microsoft.com/office/drawing/2014/main" id="{3BFB9D8A-5F06-4C6E-3741-0468DDF6566F}"/>
              </a:ext>
            </a:extLst>
          </p:cNvPr>
          <p:cNvSpPr txBox="1">
            <a:spLocks/>
          </p:cNvSpPr>
          <p:nvPr/>
        </p:nvSpPr>
        <p:spPr>
          <a:xfrm>
            <a:off x="660400" y="859051"/>
            <a:ext cx="9462369" cy="451020"/>
          </a:xfrm>
          <a:prstGeom prst="rect">
            <a:avLst/>
          </a:prstGeom>
          <a:ln>
            <a:noFill/>
          </a:ln>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uFill>
                  <a:solidFill>
                    <a:srgbClr val="FFFFFF"/>
                  </a:solidFill>
                </a:uFill>
                <a:ea typeface="Verdana"/>
                <a:cs typeface="Arial"/>
              </a:rPr>
              <a:t>Funding </a:t>
            </a:r>
          </a:p>
        </p:txBody>
      </p:sp>
      <p:pic>
        <p:nvPicPr>
          <p:cNvPr id="2" name="Picture 1" descr="A book cover with a cartoon sun and solar panels&#10;&#10;AI-generated content may be incorrect.">
            <a:extLst>
              <a:ext uri="{FF2B5EF4-FFF2-40B4-BE49-F238E27FC236}">
                <a16:creationId xmlns:a16="http://schemas.microsoft.com/office/drawing/2014/main" id="{2E4A4033-83AC-0852-97D5-4E21BA540E36}"/>
              </a:ext>
            </a:extLst>
          </p:cNvPr>
          <p:cNvPicPr>
            <a:picLocks noChangeAspect="1"/>
          </p:cNvPicPr>
          <p:nvPr/>
        </p:nvPicPr>
        <p:blipFill>
          <a:blip r:embed="rId3"/>
          <a:stretch>
            <a:fillRect/>
          </a:stretch>
        </p:blipFill>
        <p:spPr>
          <a:xfrm rot="600000">
            <a:off x="6578751" y="731937"/>
            <a:ext cx="3954978" cy="5397254"/>
          </a:xfrm>
          <a:prstGeom prst="rect">
            <a:avLst/>
          </a:prstGeom>
        </p:spPr>
      </p:pic>
      <p:sp>
        <p:nvSpPr>
          <p:cNvPr id="4" name="TextBox 3">
            <a:extLst>
              <a:ext uri="{FF2B5EF4-FFF2-40B4-BE49-F238E27FC236}">
                <a16:creationId xmlns:a16="http://schemas.microsoft.com/office/drawing/2014/main" id="{6C854BD7-038F-2390-AE79-935D8C0CFD7A}"/>
              </a:ext>
            </a:extLst>
          </p:cNvPr>
          <p:cNvSpPr txBox="1"/>
          <p:nvPr/>
        </p:nvSpPr>
        <p:spPr>
          <a:xfrm>
            <a:off x="617953" y="1599489"/>
            <a:ext cx="5478047"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200" dirty="0">
                <a:cs typeface="Arial"/>
              </a:rPr>
              <a:t>Savings</a:t>
            </a:r>
          </a:p>
          <a:p>
            <a:pPr marL="285750" indent="-285750">
              <a:buFont typeface="Arial"/>
              <a:buChar char="•"/>
            </a:pPr>
            <a:endParaRPr lang="en-GB" sz="2200" dirty="0">
              <a:cs typeface="Arial"/>
            </a:endParaRPr>
          </a:p>
          <a:p>
            <a:pPr marL="285750" indent="-285750">
              <a:buFont typeface="Arial"/>
              <a:buChar char="•"/>
            </a:pPr>
            <a:r>
              <a:rPr lang="en-GB" sz="2200" dirty="0">
                <a:cs typeface="Arial"/>
              </a:rPr>
              <a:t>Extending your mortgage</a:t>
            </a:r>
          </a:p>
          <a:p>
            <a:pPr marL="285750" indent="-285750">
              <a:buFont typeface="Arial"/>
              <a:buChar char="•"/>
            </a:pPr>
            <a:endParaRPr lang="en-GB" sz="2200" dirty="0">
              <a:cs typeface="Arial"/>
            </a:endParaRPr>
          </a:p>
          <a:p>
            <a:pPr marL="285750" indent="-285750">
              <a:buFont typeface="Arial"/>
              <a:buChar char="•"/>
            </a:pPr>
            <a:r>
              <a:rPr lang="en-GB" sz="2200" dirty="0">
                <a:cs typeface="Arial"/>
              </a:rPr>
              <a:t>Mortgage provider incentives</a:t>
            </a:r>
          </a:p>
          <a:p>
            <a:pPr marL="285750" indent="-285750">
              <a:buFont typeface="Arial"/>
              <a:buChar char="•"/>
            </a:pPr>
            <a:endParaRPr lang="en-GB" sz="2200" dirty="0">
              <a:cs typeface="Arial"/>
            </a:endParaRPr>
          </a:p>
          <a:p>
            <a:pPr marL="285750" indent="-285750">
              <a:buFont typeface="Arial"/>
              <a:buChar char="•"/>
            </a:pPr>
            <a:r>
              <a:rPr lang="en-GB" sz="2200" dirty="0">
                <a:cs typeface="Arial"/>
              </a:rPr>
              <a:t>Solar company financing options</a:t>
            </a:r>
          </a:p>
          <a:p>
            <a:pPr marL="285750" indent="-285750">
              <a:buFont typeface="Arial"/>
              <a:buChar char="•"/>
            </a:pPr>
            <a:endParaRPr lang="en-GB" sz="2200" dirty="0">
              <a:cs typeface="Arial"/>
            </a:endParaRPr>
          </a:p>
          <a:p>
            <a:pPr marL="285750" indent="-285750">
              <a:buFont typeface="Arial"/>
              <a:buChar char="•"/>
            </a:pPr>
            <a:r>
              <a:rPr lang="en-GB" sz="2200" dirty="0">
                <a:cs typeface="Arial"/>
              </a:rPr>
              <a:t>Ethical loan from Parity Trust</a:t>
            </a:r>
          </a:p>
          <a:p>
            <a:pPr marL="285750" indent="-285750">
              <a:buFont typeface="Arial"/>
              <a:buChar char="•"/>
            </a:pPr>
            <a:endParaRPr lang="en-GB" sz="2200" dirty="0">
              <a:cs typeface="Arial"/>
            </a:endParaRPr>
          </a:p>
          <a:p>
            <a:pPr marL="285750" indent="-285750">
              <a:buFont typeface="Arial"/>
              <a:buChar char="•"/>
            </a:pPr>
            <a:r>
              <a:rPr lang="en-GB" sz="2200" dirty="0">
                <a:cs typeface="Arial"/>
              </a:rPr>
              <a:t>ECO4/ Warm Homes Local Grant</a:t>
            </a:r>
          </a:p>
          <a:p>
            <a:pPr marL="285750" indent="-285750">
              <a:buFont typeface="Arial"/>
              <a:buChar char="•"/>
            </a:pPr>
            <a:endParaRPr lang="en-GB" sz="2200" dirty="0">
              <a:cs typeface="Arial"/>
            </a:endParaRPr>
          </a:p>
          <a:p>
            <a:pPr marL="285750" indent="-285750">
              <a:buFont typeface="Arial"/>
              <a:buChar char="•"/>
            </a:pPr>
            <a:r>
              <a:rPr lang="en-GB" sz="2200" dirty="0">
                <a:cs typeface="Arial"/>
              </a:rPr>
              <a:t>Solar subscriptions</a:t>
            </a:r>
          </a:p>
        </p:txBody>
      </p:sp>
    </p:spTree>
    <p:extLst>
      <p:ext uri="{BB962C8B-B14F-4D97-AF65-F5344CB8AC3E}">
        <p14:creationId xmlns:p14="http://schemas.microsoft.com/office/powerpoint/2010/main" val="484063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9CE0-1D61-D7D1-8DD2-F110C9EF2C1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AF42CB-D640-9D58-921A-6C29FA434F32}"/>
              </a:ext>
            </a:extLst>
          </p:cNvPr>
          <p:cNvSpPr>
            <a:spLocks noGrp="1"/>
          </p:cNvSpPr>
          <p:nvPr>
            <p:ph type="sldNum" sz="quarter" idx="12"/>
          </p:nvPr>
        </p:nvSpPr>
        <p:spPr/>
        <p:txBody>
          <a:bodyPr/>
          <a:lstStyle/>
          <a:p>
            <a:fld id="{330EA680-D336-4FF7-8B7A-9848BB0A1C32}" type="slidenum">
              <a:rPr lang="en-GB" smtClean="0"/>
              <a:pPr/>
              <a:t>8</a:t>
            </a:fld>
            <a:endParaRPr lang="en-GB"/>
          </a:p>
        </p:txBody>
      </p:sp>
      <p:sp>
        <p:nvSpPr>
          <p:cNvPr id="4" name="Title 1">
            <a:extLst>
              <a:ext uri="{FF2B5EF4-FFF2-40B4-BE49-F238E27FC236}">
                <a16:creationId xmlns:a16="http://schemas.microsoft.com/office/drawing/2014/main" id="{746921CE-12E0-0355-19D6-BD9AE632EB12}"/>
              </a:ext>
            </a:extLst>
          </p:cNvPr>
          <p:cNvSpPr txBox="1">
            <a:spLocks/>
          </p:cNvSpPr>
          <p:nvPr/>
        </p:nvSpPr>
        <p:spPr>
          <a:xfrm>
            <a:off x="660400" y="711200"/>
            <a:ext cx="8001000"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chemeClr val="tx2"/>
                </a:solidFill>
                <a:uFill>
                  <a:solidFill>
                    <a:srgbClr val="FFFFFF"/>
                  </a:solidFill>
                </a:uFill>
                <a:ea typeface="Verdana"/>
                <a:cs typeface="Calibri Light"/>
              </a:rPr>
              <a:t>Choosing an installer</a:t>
            </a:r>
          </a:p>
        </p:txBody>
      </p:sp>
      <p:sp>
        <p:nvSpPr>
          <p:cNvPr id="6" name="TextBox 5">
            <a:extLst>
              <a:ext uri="{FF2B5EF4-FFF2-40B4-BE49-F238E27FC236}">
                <a16:creationId xmlns:a16="http://schemas.microsoft.com/office/drawing/2014/main" id="{8530DFD4-97FB-FCB5-93D6-AF57DE1229FF}"/>
              </a:ext>
            </a:extLst>
          </p:cNvPr>
          <p:cNvSpPr txBox="1"/>
          <p:nvPr/>
        </p:nvSpPr>
        <p:spPr>
          <a:xfrm>
            <a:off x="762088" y="2054918"/>
            <a:ext cx="789931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dirty="0">
                <a:cs typeface="Arial"/>
              </a:rPr>
              <a:t>Get recommendations from others</a:t>
            </a:r>
          </a:p>
          <a:p>
            <a:pPr marL="342900" indent="-342900">
              <a:buFont typeface="Arial"/>
              <a:buChar char="•"/>
            </a:pPr>
            <a:endParaRPr lang="en-GB" sz="2400" dirty="0">
              <a:cs typeface="Arial"/>
            </a:endParaRPr>
          </a:p>
          <a:p>
            <a:pPr marL="342900" indent="-342900">
              <a:buFont typeface="Arial"/>
              <a:buChar char="•"/>
            </a:pPr>
            <a:r>
              <a:rPr lang="en-GB" sz="2400" dirty="0">
                <a:cs typeface="Arial"/>
              </a:rPr>
              <a:t>Make sure MCS registered</a:t>
            </a:r>
          </a:p>
          <a:p>
            <a:pPr marL="342900" indent="-342900">
              <a:buFont typeface="Arial"/>
              <a:buChar char="•"/>
            </a:pPr>
            <a:endParaRPr lang="en-GB" sz="2400" dirty="0">
              <a:cs typeface="Arial"/>
            </a:endParaRPr>
          </a:p>
          <a:p>
            <a:pPr marL="342900" indent="-342900">
              <a:buFont typeface="Arial"/>
              <a:buChar char="•"/>
            </a:pPr>
            <a:r>
              <a:rPr lang="en-GB" sz="2400" dirty="0">
                <a:cs typeface="Arial"/>
              </a:rPr>
              <a:t>Ask about aftersales support and length of warranties</a:t>
            </a:r>
          </a:p>
          <a:p>
            <a:pPr marL="342900" indent="-342900">
              <a:buFont typeface="Arial"/>
              <a:buChar char="•"/>
            </a:pPr>
            <a:endParaRPr lang="en-GB" sz="2400" dirty="0">
              <a:cs typeface="Arial"/>
            </a:endParaRPr>
          </a:p>
          <a:p>
            <a:pPr marL="342900" indent="-342900">
              <a:buFont typeface="Arial"/>
              <a:buChar char="•"/>
            </a:pPr>
            <a:r>
              <a:rPr lang="en-GB" sz="2400" dirty="0">
                <a:cs typeface="Arial"/>
              </a:rPr>
              <a:t>Carefully compare quotes</a:t>
            </a:r>
          </a:p>
          <a:p>
            <a:pPr marL="342900" indent="-342900">
              <a:buFont typeface="Arial"/>
              <a:buChar char="•"/>
            </a:pPr>
            <a:endParaRPr lang="en-GB" sz="2400" dirty="0">
              <a:cs typeface="Arial"/>
            </a:endParaRPr>
          </a:p>
          <a:p>
            <a:pPr marL="342900" indent="-342900">
              <a:buFont typeface="Arial"/>
              <a:buChar char="•"/>
            </a:pPr>
            <a:r>
              <a:rPr lang="en-GB" sz="2400" dirty="0">
                <a:cs typeface="Arial"/>
              </a:rPr>
              <a:t>Check the ethical source of the panels</a:t>
            </a:r>
          </a:p>
          <a:p>
            <a:pPr marL="342900" indent="-342900">
              <a:buFont typeface="Arial"/>
              <a:buChar char="•"/>
            </a:pPr>
            <a:endParaRPr lang="en-GB" sz="2400" dirty="0">
              <a:cs typeface="Arial"/>
            </a:endParaRPr>
          </a:p>
          <a:p>
            <a:pPr marL="342900" indent="-342900">
              <a:buFont typeface="Arial,Sans-Serif"/>
              <a:buChar char="•"/>
            </a:pPr>
            <a:r>
              <a:rPr lang="en-GB" sz="2400" dirty="0">
                <a:cs typeface="Arial"/>
              </a:rPr>
              <a:t>Beware of too-good-to-be-true claim and scams</a:t>
            </a:r>
            <a:endParaRPr lang="en-GB" dirty="0"/>
          </a:p>
          <a:p>
            <a:endParaRPr lang="en-GB" dirty="0">
              <a:cs typeface="Arial"/>
            </a:endParaRPr>
          </a:p>
          <a:p>
            <a:endParaRPr lang="en-GB" dirty="0">
              <a:cs typeface="Arial"/>
            </a:endParaRPr>
          </a:p>
        </p:txBody>
      </p:sp>
    </p:spTree>
    <p:extLst>
      <p:ext uri="{BB962C8B-B14F-4D97-AF65-F5344CB8AC3E}">
        <p14:creationId xmlns:p14="http://schemas.microsoft.com/office/powerpoint/2010/main" val="719751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2068-88C7-D939-BE50-3DBAD2AF65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E1AE32-ECB8-D5F8-E88A-FC62DC7AAE7A}"/>
              </a:ext>
            </a:extLst>
          </p:cNvPr>
          <p:cNvSpPr>
            <a:spLocks noGrp="1"/>
          </p:cNvSpPr>
          <p:nvPr>
            <p:ph type="sldNum" sz="quarter" idx="12"/>
          </p:nvPr>
        </p:nvSpPr>
        <p:spPr/>
        <p:txBody>
          <a:bodyPr/>
          <a:lstStyle/>
          <a:p>
            <a:fld id="{330EA680-D336-4FF7-8B7A-9848BB0A1C32}" type="slidenum">
              <a:rPr lang="en-GB" smtClean="0"/>
              <a:pPr/>
              <a:t>9</a:t>
            </a:fld>
            <a:endParaRPr lang="en-GB"/>
          </a:p>
        </p:txBody>
      </p:sp>
      <p:sp>
        <p:nvSpPr>
          <p:cNvPr id="4" name="Title 1">
            <a:extLst>
              <a:ext uri="{FF2B5EF4-FFF2-40B4-BE49-F238E27FC236}">
                <a16:creationId xmlns:a16="http://schemas.microsoft.com/office/drawing/2014/main" id="{DABB0B73-BF3E-042D-0575-CF9282A2917D}"/>
              </a:ext>
            </a:extLst>
          </p:cNvPr>
          <p:cNvSpPr txBox="1">
            <a:spLocks/>
          </p:cNvSpPr>
          <p:nvPr/>
        </p:nvSpPr>
        <p:spPr>
          <a:xfrm>
            <a:off x="660400" y="711200"/>
            <a:ext cx="8551984" cy="451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chemeClr val="tx2"/>
                </a:solidFill>
                <a:uFill>
                  <a:solidFill>
                    <a:srgbClr val="FFFFFF"/>
                  </a:solidFill>
                </a:uFill>
                <a:ea typeface="Verdana"/>
                <a:cs typeface="Calibri Light"/>
              </a:rPr>
              <a:t>Making the most of your system</a:t>
            </a:r>
            <a:endParaRPr lang="en-US"/>
          </a:p>
        </p:txBody>
      </p:sp>
      <p:sp>
        <p:nvSpPr>
          <p:cNvPr id="10" name="TextBox 9">
            <a:extLst>
              <a:ext uri="{FF2B5EF4-FFF2-40B4-BE49-F238E27FC236}">
                <a16:creationId xmlns:a16="http://schemas.microsoft.com/office/drawing/2014/main" id="{E54BEDDB-042C-04D4-99F3-C204D38AA7E7}"/>
              </a:ext>
            </a:extLst>
          </p:cNvPr>
          <p:cNvSpPr txBox="1"/>
          <p:nvPr/>
        </p:nvSpPr>
        <p:spPr>
          <a:xfrm>
            <a:off x="458734" y="1571648"/>
            <a:ext cx="3757125"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b="1">
                <a:cs typeface="Arial" panose="020B0604020202020204"/>
              </a:rPr>
              <a:t>Prioritise using the electricity yourself </a:t>
            </a:r>
            <a:r>
              <a:rPr lang="en-GB">
                <a:cs typeface="Arial" panose="020B0604020202020204"/>
              </a:rPr>
              <a:t>- using your own generated power will give the greatest financial and environmental benefit.</a:t>
            </a:r>
            <a:endParaRPr lang="en-US"/>
          </a:p>
          <a:p>
            <a:pPr marL="342900" indent="-342900">
              <a:buFont typeface="Arial"/>
              <a:buChar char="•"/>
            </a:pPr>
            <a:endParaRPr lang="en-GB">
              <a:cs typeface="Arial" panose="020B0604020202020204"/>
            </a:endParaRPr>
          </a:p>
          <a:p>
            <a:pPr marL="342900" indent="-342900">
              <a:buFont typeface="Arial"/>
              <a:buChar char="•"/>
            </a:pPr>
            <a:r>
              <a:rPr lang="en-GB" b="1">
                <a:cs typeface="Arial" panose="020B0604020202020204"/>
              </a:rPr>
              <a:t>Sell to the grid</a:t>
            </a:r>
            <a:r>
              <a:rPr lang="en-GB">
                <a:cs typeface="Arial" panose="020B0604020202020204"/>
              </a:rPr>
              <a:t> - you need to sign up with an energy company who will buy the electricity you don't use. This will be a separate tariff (and price) from the one where you buy energy and can be with a different company (although the best deals are to sell and buy energy from the same supplier).</a:t>
            </a:r>
            <a:endParaRPr lang="en-US">
              <a:cs typeface="Arial" panose="020B0604020202020204"/>
            </a:endParaRPr>
          </a:p>
          <a:p>
            <a:endParaRPr lang="en-GB">
              <a:cs typeface="Arial" panose="020B0604020202020204"/>
            </a:endParaRPr>
          </a:p>
          <a:p>
            <a:pPr marL="342900" indent="-342900">
              <a:buFont typeface="Arial"/>
              <a:buChar char="•"/>
            </a:pPr>
            <a:endParaRPr lang="en-GB">
              <a:cs typeface="Arial" panose="020B0604020202020204"/>
            </a:endParaRPr>
          </a:p>
          <a:p>
            <a:pPr marL="342900" indent="-342900">
              <a:buFont typeface="Arial"/>
              <a:buChar char="•"/>
            </a:pPr>
            <a:endParaRPr lang="en-GB">
              <a:cs typeface="Arial" panose="020B0604020202020204"/>
            </a:endParaRPr>
          </a:p>
          <a:p>
            <a:endParaRPr lang="en-GB">
              <a:cs typeface="Arial" panose="020B0604020202020204"/>
            </a:endParaRPr>
          </a:p>
        </p:txBody>
      </p:sp>
      <p:pic>
        <p:nvPicPr>
          <p:cNvPr id="7" name="Picture 6" descr="Screens screenshot of a cell phone&#10;&#10;AI-generated content may be incorrect.">
            <a:extLst>
              <a:ext uri="{FF2B5EF4-FFF2-40B4-BE49-F238E27FC236}">
                <a16:creationId xmlns:a16="http://schemas.microsoft.com/office/drawing/2014/main" id="{50EBBDDC-50D0-FF9E-F79B-12A9804251EF}"/>
              </a:ext>
            </a:extLst>
          </p:cNvPr>
          <p:cNvPicPr>
            <a:picLocks noChangeAspect="1"/>
          </p:cNvPicPr>
          <p:nvPr/>
        </p:nvPicPr>
        <p:blipFill>
          <a:blip r:embed="rId3"/>
          <a:stretch>
            <a:fillRect/>
          </a:stretch>
        </p:blipFill>
        <p:spPr>
          <a:xfrm>
            <a:off x="4213413" y="1710985"/>
            <a:ext cx="7530353" cy="4431113"/>
          </a:xfrm>
          <a:prstGeom prst="rect">
            <a:avLst/>
          </a:prstGeom>
        </p:spPr>
      </p:pic>
    </p:spTree>
    <p:extLst>
      <p:ext uri="{BB962C8B-B14F-4D97-AF65-F5344CB8AC3E}">
        <p14:creationId xmlns:p14="http://schemas.microsoft.com/office/powerpoint/2010/main" val="3701703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Energise Sussex Coast212">
      <a:dk1>
        <a:srgbClr val="000000"/>
      </a:dk1>
      <a:lt1>
        <a:srgbClr val="FFFFFF"/>
      </a:lt1>
      <a:dk2>
        <a:srgbClr val="003869"/>
      </a:dk2>
      <a:lt2>
        <a:srgbClr val="E7E6E6"/>
      </a:lt2>
      <a:accent1>
        <a:srgbClr val="0094C0"/>
      </a:accent1>
      <a:accent2>
        <a:srgbClr val="FF7F41"/>
      </a:accent2>
      <a:accent3>
        <a:srgbClr val="B7CDC2"/>
      </a:accent3>
      <a:accent4>
        <a:srgbClr val="FFCD00"/>
      </a:accent4>
      <a:accent5>
        <a:srgbClr val="719949"/>
      </a:accent5>
      <a:accent6>
        <a:srgbClr val="D38BC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989479-1a8d-4905-8fbe-592ce17140b2">
      <Terms xmlns="http://schemas.microsoft.com/office/infopath/2007/PartnerControls"/>
    </lcf76f155ced4ddcb4097134ff3c332f>
    <TaxCatchAll xmlns="787ecaea-100a-45c6-9e03-5e27923a319b" xsi:nil="true"/>
    <SharedWithUsers xmlns="787ecaea-100a-45c6-9e03-5e27923a319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EF74BF2EEBCF44B10596D1E90BD7FB" ma:contentTypeVersion="15" ma:contentTypeDescription="Create a new document." ma:contentTypeScope="" ma:versionID="ddb0537ade90e6f91a73485537d6fc9c">
  <xsd:schema xmlns:xsd="http://www.w3.org/2001/XMLSchema" xmlns:xs="http://www.w3.org/2001/XMLSchema" xmlns:p="http://schemas.microsoft.com/office/2006/metadata/properties" xmlns:ns2="787ecaea-100a-45c6-9e03-5e27923a319b" xmlns:ns3="74989479-1a8d-4905-8fbe-592ce17140b2" targetNamespace="http://schemas.microsoft.com/office/2006/metadata/properties" ma:root="true" ma:fieldsID="5705fab33c083240a94eaf62e21f0e35" ns2:_="" ns3:_="">
    <xsd:import namespace="787ecaea-100a-45c6-9e03-5e27923a319b"/>
    <xsd:import namespace="74989479-1a8d-4905-8fbe-592ce17140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ecaea-100a-45c6-9e03-5e27923a31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cdc8e87-bba2-4556-9ee0-7a63c58a6b1d}" ma:internalName="TaxCatchAll" ma:showField="CatchAllData" ma:web="787ecaea-100a-45c6-9e03-5e27923a31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989479-1a8d-4905-8fbe-592ce17140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3726a30-0e44-4f4b-bec1-8a662b7f29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736B7-9CFE-42B3-8937-38529D37B173}">
  <ds:schemaRefs>
    <ds:schemaRef ds:uri="74989479-1a8d-4905-8fbe-592ce17140b2"/>
    <ds:schemaRef ds:uri="787ecaea-100a-45c6-9e03-5e27923a31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A62DC6-804B-489F-89F6-55AFFF7CEA54}">
  <ds:schemaRefs>
    <ds:schemaRef ds:uri="74989479-1a8d-4905-8fbe-592ce17140b2"/>
    <ds:schemaRef ds:uri="787ecaea-100a-45c6-9e03-5e27923a3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956F86-0C1A-4DCB-A367-6481500BF0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1145</Words>
  <Application>Microsoft Office PowerPoint</Application>
  <PresentationFormat>Widescreen</PresentationFormat>
  <Paragraphs>147</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Arial,Sans-Serif</vt:lpstr>
      <vt:lpstr>Calibri</vt:lpstr>
      <vt:lpstr>filson-soft</vt:lpstr>
      <vt:lpstr>Verdana</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Nicky Bishop</cp:lastModifiedBy>
  <cp:revision>74</cp:revision>
  <cp:lastPrinted>2024-02-29T14:37:38Z</cp:lastPrinted>
  <dcterms:created xsi:type="dcterms:W3CDTF">2024-02-21T16:02:24Z</dcterms:created>
  <dcterms:modified xsi:type="dcterms:W3CDTF">2025-07-10T17:13:34Z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0x010100AFEF74BF2EEBCF44B10596D1E90BD7FB</vt:lpwstr>
  </property>
  <property fmtid="{D5CDD505-2E9C-101B-9397-08002B2CF9AE}" pid="3" name="MediaServiceImageTags">
    <vt:lpwstr/>
  </property>
  <property fmtid="{D5CDD505-2E9C-101B-9397-08002B2CF9AE}" pid="4" name="Order">
    <vt:r8>36600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