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328" r:id="rId2"/>
    <p:sldId id="329" r:id="rId3"/>
    <p:sldId id="333" r:id="rId4"/>
    <p:sldId id="320" r:id="rId5"/>
    <p:sldId id="330" r:id="rId6"/>
    <p:sldId id="331" r:id="rId7"/>
    <p:sldId id="327" r:id="rId8"/>
    <p:sldId id="332" r:id="rId9"/>
    <p:sldId id="279" r:id="rId10"/>
    <p:sldId id="268" r:id="rId11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D5E2F"/>
    <a:srgbClr val="476D2D"/>
    <a:srgbClr val="996633"/>
    <a:srgbClr val="69A12B"/>
    <a:srgbClr val="7ABC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6CA1E70-FF36-447A-9933-A8659A524BE1}" v="5" dt="2025-07-10T17:30:46.65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2" autoAdjust="0"/>
    <p:restoredTop sz="94660"/>
  </p:normalViewPr>
  <p:slideViewPr>
    <p:cSldViewPr snapToGrid="0">
      <p:cViewPr varScale="1">
        <p:scale>
          <a:sx n="91" d="100"/>
          <a:sy n="91" d="100"/>
        </p:scale>
        <p:origin x="10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cky Bishop" userId="cdc343ec84dcd4a3" providerId="LiveId" clId="{26CA1E70-FF36-447A-9933-A8659A524BE1}"/>
    <pc:docChg chg="custSel addSld modSld">
      <pc:chgData name="Nicky Bishop" userId="cdc343ec84dcd4a3" providerId="LiveId" clId="{26CA1E70-FF36-447A-9933-A8659A524BE1}" dt="2025-07-10T17:35:14.560" v="215" actId="20577"/>
      <pc:docMkLst>
        <pc:docMk/>
      </pc:docMkLst>
      <pc:sldChg chg="addSp modSp mod">
        <pc:chgData name="Nicky Bishop" userId="cdc343ec84dcd4a3" providerId="LiveId" clId="{26CA1E70-FF36-447A-9933-A8659A524BE1}" dt="2025-07-10T17:33:27.748" v="198" actId="20577"/>
        <pc:sldMkLst>
          <pc:docMk/>
          <pc:sldMk cId="2589677817" sldId="320"/>
        </pc:sldMkLst>
        <pc:spChg chg="mod">
          <ac:chgData name="Nicky Bishop" userId="cdc343ec84dcd4a3" providerId="LiveId" clId="{26CA1E70-FF36-447A-9933-A8659A524BE1}" dt="2025-07-10T17:33:27.748" v="198" actId="20577"/>
          <ac:spMkLst>
            <pc:docMk/>
            <pc:sldMk cId="2589677817" sldId="320"/>
            <ac:spMk id="2" creationId="{5499260B-568E-E807-7227-4B28380FA045}"/>
          </ac:spMkLst>
        </pc:spChg>
        <pc:spChg chg="add mod">
          <ac:chgData name="Nicky Bishop" userId="cdc343ec84dcd4a3" providerId="LiveId" clId="{26CA1E70-FF36-447A-9933-A8659A524BE1}" dt="2025-07-10T17:30:43.359" v="44" actId="20577"/>
          <ac:spMkLst>
            <pc:docMk/>
            <pc:sldMk cId="2589677817" sldId="320"/>
            <ac:spMk id="4" creationId="{68B59042-AEB1-C834-795B-E17CA9F5EDDD}"/>
          </ac:spMkLst>
        </pc:spChg>
        <pc:spChg chg="add mod">
          <ac:chgData name="Nicky Bishop" userId="cdc343ec84dcd4a3" providerId="LiveId" clId="{26CA1E70-FF36-447A-9933-A8659A524BE1}" dt="2025-07-10T17:32:54.364" v="185" actId="114"/>
          <ac:spMkLst>
            <pc:docMk/>
            <pc:sldMk cId="2589677817" sldId="320"/>
            <ac:spMk id="5" creationId="{8C758CE2-9FE9-09F2-0B4A-9D408AEDE68D}"/>
          </ac:spMkLst>
        </pc:spChg>
        <pc:spChg chg="add mod">
          <ac:chgData name="Nicky Bishop" userId="cdc343ec84dcd4a3" providerId="LiveId" clId="{26CA1E70-FF36-447A-9933-A8659A524BE1}" dt="2025-07-10T17:33:07.129" v="192" actId="20577"/>
          <ac:spMkLst>
            <pc:docMk/>
            <pc:sldMk cId="2589677817" sldId="320"/>
            <ac:spMk id="7" creationId="{1C5128AC-C994-4F81-E217-0D941F0AC031}"/>
          </ac:spMkLst>
        </pc:spChg>
      </pc:sldChg>
      <pc:sldChg chg="addSp modSp mod">
        <pc:chgData name="Nicky Bishop" userId="cdc343ec84dcd4a3" providerId="LiveId" clId="{26CA1E70-FF36-447A-9933-A8659A524BE1}" dt="2025-07-10T17:34:45.407" v="208" actId="20577"/>
        <pc:sldMkLst>
          <pc:docMk/>
          <pc:sldMk cId="3989867014" sldId="329"/>
        </pc:sldMkLst>
        <pc:spChg chg="add mod">
          <ac:chgData name="Nicky Bishop" userId="cdc343ec84dcd4a3" providerId="LiveId" clId="{26CA1E70-FF36-447A-9933-A8659A524BE1}" dt="2025-07-10T17:34:45.407" v="208" actId="20577"/>
          <ac:spMkLst>
            <pc:docMk/>
            <pc:sldMk cId="3989867014" sldId="329"/>
            <ac:spMk id="2" creationId="{902B3514-168D-0741-1A98-48E6C3DBF7EB}"/>
          </ac:spMkLst>
        </pc:spChg>
      </pc:sldChg>
      <pc:sldChg chg="modSp add mod">
        <pc:chgData name="Nicky Bishop" userId="cdc343ec84dcd4a3" providerId="LiveId" clId="{26CA1E70-FF36-447A-9933-A8659A524BE1}" dt="2025-07-10T17:35:14.560" v="215" actId="20577"/>
        <pc:sldMkLst>
          <pc:docMk/>
          <pc:sldMk cId="1439064437" sldId="333"/>
        </pc:sldMkLst>
        <pc:spChg chg="mod">
          <ac:chgData name="Nicky Bishop" userId="cdc343ec84dcd4a3" providerId="LiveId" clId="{26CA1E70-FF36-447A-9933-A8659A524BE1}" dt="2025-07-10T17:35:14.560" v="215" actId="20577"/>
          <ac:spMkLst>
            <pc:docMk/>
            <pc:sldMk cId="1439064437" sldId="333"/>
            <ac:spMk id="2" creationId="{CECE91B8-4A37-D3F0-D76C-D909D411CA47}"/>
          </ac:spMkLst>
        </pc:spChg>
      </pc:sldChg>
    </pc:docChg>
  </pc:docChgLst>
  <pc:docChgLst>
    <pc:chgData name="Nicky Bishop" userId="cdc343ec84dcd4a3" providerId="LiveId" clId="{66E2747A-999A-41BA-9689-ED8C9BC28929}"/>
    <pc:docChg chg="custSel modSld">
      <pc:chgData name="Nicky Bishop" userId="cdc343ec84dcd4a3" providerId="LiveId" clId="{66E2747A-999A-41BA-9689-ED8C9BC28929}" dt="2025-07-10T15:35:24.224" v="41" actId="255"/>
      <pc:docMkLst>
        <pc:docMk/>
      </pc:docMkLst>
      <pc:sldChg chg="modSp mod">
        <pc:chgData name="Nicky Bishop" userId="cdc343ec84dcd4a3" providerId="LiveId" clId="{66E2747A-999A-41BA-9689-ED8C9BC28929}" dt="2025-07-10T15:35:24.224" v="41" actId="255"/>
        <pc:sldMkLst>
          <pc:docMk/>
          <pc:sldMk cId="2163866918" sldId="327"/>
        </pc:sldMkLst>
        <pc:spChg chg="mod">
          <ac:chgData name="Nicky Bishop" userId="cdc343ec84dcd4a3" providerId="LiveId" clId="{66E2747A-999A-41BA-9689-ED8C9BC28929}" dt="2025-07-10T15:35:24.224" v="41" actId="255"/>
          <ac:spMkLst>
            <pc:docMk/>
            <pc:sldMk cId="2163866918" sldId="327"/>
            <ac:spMk id="2" creationId="{191BCA8B-5262-58DB-4E21-7D4E6D24AD5B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679B3B-715A-4F90-A2CC-F8CC3F8B07A2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857250"/>
            <a:ext cx="334327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2D234C-AEC5-425E-9856-1641D1401A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4946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9050B-AF3D-47EA-AAD6-8AC3ED275833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27BB7-D252-46E4-AD4B-F341BA0B0D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9906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9050B-AF3D-47EA-AAD6-8AC3ED275833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27BB7-D252-46E4-AD4B-F341BA0B0D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7604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9050B-AF3D-47EA-AAD6-8AC3ED275833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27BB7-D252-46E4-AD4B-F341BA0B0D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0316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9050B-AF3D-47EA-AAD6-8AC3ED275833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27BB7-D252-46E4-AD4B-F341BA0B0D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8240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9050B-AF3D-47EA-AAD6-8AC3ED275833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27BB7-D252-46E4-AD4B-F341BA0B0D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880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9050B-AF3D-47EA-AAD6-8AC3ED275833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27BB7-D252-46E4-AD4B-F341BA0B0D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5956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9050B-AF3D-47EA-AAD6-8AC3ED275833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27BB7-D252-46E4-AD4B-F341BA0B0D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92456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9050B-AF3D-47EA-AAD6-8AC3ED275833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27BB7-D252-46E4-AD4B-F341BA0B0D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8289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9050B-AF3D-47EA-AAD6-8AC3ED275833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27BB7-D252-46E4-AD4B-F341BA0B0D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9902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9050B-AF3D-47EA-AAD6-8AC3ED275833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27BB7-D252-46E4-AD4B-F341BA0B0D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0216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9050B-AF3D-47EA-AAD6-8AC3ED275833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27BB7-D252-46E4-AD4B-F341BA0B0D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8773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A9050B-AF3D-47EA-AAD6-8AC3ED275833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527BB7-D252-46E4-AD4B-F341BA0B0D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7068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other.gov.uk/planning-and-building-control/planning-advice/renewable-energy-e-g-solar-panels-and-heat-pumps/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7AB98E-43E7-4BE3-FB32-6BCCB26599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7BB8E10-A690-D660-14A7-DB19FBABFB94}"/>
              </a:ext>
            </a:extLst>
          </p:cNvPr>
          <p:cNvSpPr txBox="1"/>
          <p:nvPr/>
        </p:nvSpPr>
        <p:spPr>
          <a:xfrm>
            <a:off x="672790" y="541902"/>
            <a:ext cx="8560422" cy="61051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lnSpc>
                <a:spcPct val="107000"/>
              </a:lnSpc>
              <a:spcAft>
                <a:spcPts val="650"/>
              </a:spcAft>
            </a:pPr>
            <a:r>
              <a:rPr lang="en-GB" sz="3600" kern="100" dirty="0">
                <a:solidFill>
                  <a:srgbClr val="8D5E2F"/>
                </a:solidFill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 YOU NEED PLANNING CONSENT?</a:t>
            </a:r>
          </a:p>
          <a:p>
            <a:pPr algn="r">
              <a:lnSpc>
                <a:spcPct val="107000"/>
              </a:lnSpc>
              <a:spcAft>
                <a:spcPts val="650"/>
              </a:spcAft>
            </a:pPr>
            <a:endParaRPr lang="en-GB" sz="3600" kern="100" dirty="0">
              <a:solidFill>
                <a:srgbClr val="8D5E2F"/>
              </a:solidFill>
              <a:latin typeface="Rockwell" panose="020606030202050204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07000"/>
              </a:lnSpc>
              <a:spcAft>
                <a:spcPts val="650"/>
              </a:spcAft>
            </a:pPr>
            <a:endParaRPr lang="en-GB" sz="3600" kern="100" dirty="0">
              <a:solidFill>
                <a:srgbClr val="8D5E2F"/>
              </a:solidFill>
              <a:latin typeface="Rockwell" panose="020606030202050204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07000"/>
              </a:lnSpc>
              <a:spcAft>
                <a:spcPts val="650"/>
              </a:spcAft>
            </a:pPr>
            <a:r>
              <a:rPr lang="en-GB" sz="3600" kern="100" dirty="0">
                <a:solidFill>
                  <a:srgbClr val="8D5E2F"/>
                </a:solidFill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Cllr. Dale Wheeler</a:t>
            </a:r>
          </a:p>
          <a:p>
            <a:pPr algn="r">
              <a:lnSpc>
                <a:spcPct val="107000"/>
              </a:lnSpc>
              <a:spcAft>
                <a:spcPts val="650"/>
              </a:spcAft>
            </a:pPr>
            <a:endParaRPr lang="en-GB" sz="3600" kern="100" dirty="0">
              <a:solidFill>
                <a:srgbClr val="8D5E2F"/>
              </a:solidFill>
              <a:latin typeface="Rockwell" panose="020606030202050204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07000"/>
              </a:lnSpc>
              <a:spcAft>
                <a:spcPts val="650"/>
              </a:spcAft>
              <a:buClr>
                <a:srgbClr val="FFC000"/>
              </a:buClr>
            </a:pPr>
            <a:endParaRPr lang="en-GB" sz="3600" kern="100" dirty="0">
              <a:solidFill>
                <a:srgbClr val="8D5E2F"/>
              </a:solidFill>
              <a:latin typeface="Rockwell" panose="020606030202050204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07000"/>
              </a:lnSpc>
              <a:spcAft>
                <a:spcPts val="650"/>
              </a:spcAft>
              <a:buClr>
                <a:srgbClr val="FFC000"/>
              </a:buClr>
            </a:pPr>
            <a:endParaRPr lang="en-GB" sz="3600" kern="100" dirty="0">
              <a:solidFill>
                <a:srgbClr val="8D5E2F"/>
              </a:solidFill>
              <a:latin typeface="Rockwell" panose="020606030202050204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07000"/>
              </a:lnSpc>
              <a:spcAft>
                <a:spcPts val="650"/>
              </a:spcAft>
              <a:buClr>
                <a:srgbClr val="FFC000"/>
              </a:buClr>
            </a:pPr>
            <a:endParaRPr lang="en-GB" sz="3600" kern="100" dirty="0">
              <a:solidFill>
                <a:srgbClr val="8D5E2F"/>
              </a:solidFill>
              <a:latin typeface="Rockwell" panose="020606030202050204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650"/>
              </a:spcAft>
              <a:buClr>
                <a:srgbClr val="FFC000"/>
              </a:buClr>
            </a:pPr>
            <a:endParaRPr lang="en-GB" sz="3600" kern="100" dirty="0">
              <a:solidFill>
                <a:srgbClr val="8D5E2F"/>
              </a:solidFill>
              <a:latin typeface="Rockwell" panose="020606030202050204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9692830-6714-CC8E-E1DE-F94C5C5C3C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613" y="1924460"/>
            <a:ext cx="4434469" cy="4196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90542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499260B-568E-E807-7227-4B28380FA045}"/>
              </a:ext>
            </a:extLst>
          </p:cNvPr>
          <p:cNvSpPr txBox="1"/>
          <p:nvPr/>
        </p:nvSpPr>
        <p:spPr>
          <a:xfrm>
            <a:off x="1609905" y="1299992"/>
            <a:ext cx="6690681" cy="44980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lnSpc>
                <a:spcPct val="107000"/>
              </a:lnSpc>
              <a:spcAft>
                <a:spcPts val="650"/>
              </a:spcAft>
            </a:pPr>
            <a:r>
              <a:rPr lang="en-GB" sz="2600" kern="100" dirty="0">
                <a:solidFill>
                  <a:srgbClr val="8D5E2F"/>
                </a:solidFill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GET IN TOUCH</a:t>
            </a:r>
          </a:p>
          <a:p>
            <a:pPr algn="r">
              <a:lnSpc>
                <a:spcPct val="107000"/>
              </a:lnSpc>
              <a:spcAft>
                <a:spcPts val="650"/>
              </a:spcAft>
            </a:pPr>
            <a:endParaRPr lang="en-GB" sz="1463" kern="100" dirty="0">
              <a:solidFill>
                <a:srgbClr val="8D5E2F"/>
              </a:solidFill>
              <a:latin typeface="Rockwell" panose="020606030202050204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07000"/>
              </a:lnSpc>
              <a:spcAft>
                <a:spcPts val="650"/>
              </a:spcAft>
              <a:buClr>
                <a:srgbClr val="FFC000"/>
              </a:buClr>
            </a:pPr>
            <a:endParaRPr lang="en-GB" sz="2600" kern="100" dirty="0">
              <a:solidFill>
                <a:srgbClr val="8D5E2F"/>
              </a:solidFill>
              <a:latin typeface="Rockwell" panose="020606030202050204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07000"/>
              </a:lnSpc>
              <a:spcAft>
                <a:spcPts val="650"/>
              </a:spcAft>
              <a:buClr>
                <a:srgbClr val="FFC000"/>
              </a:buClr>
            </a:pPr>
            <a:endParaRPr lang="en-GB" sz="2600" kern="100" dirty="0">
              <a:solidFill>
                <a:srgbClr val="8D5E2F"/>
              </a:solidFill>
              <a:latin typeface="Rockwell" panose="020606030202050204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07000"/>
              </a:lnSpc>
              <a:spcAft>
                <a:spcPts val="650"/>
              </a:spcAft>
              <a:buClr>
                <a:srgbClr val="FFC000"/>
              </a:buClr>
            </a:pPr>
            <a:endParaRPr lang="en-GB" sz="2600" kern="100" dirty="0">
              <a:solidFill>
                <a:srgbClr val="8D5E2F"/>
              </a:solidFill>
              <a:latin typeface="Rockwell" panose="020606030202050204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650"/>
              </a:spcAft>
              <a:buClr>
                <a:srgbClr val="FFC000"/>
              </a:buClr>
            </a:pPr>
            <a:endParaRPr lang="en-GB" sz="2600" kern="100" dirty="0">
              <a:solidFill>
                <a:srgbClr val="8D5E2F"/>
              </a:solidFill>
              <a:latin typeface="Rockwell" panose="020606030202050204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650"/>
              </a:spcAft>
              <a:buClr>
                <a:srgbClr val="FFC000"/>
              </a:buClr>
            </a:pPr>
            <a:r>
              <a:rPr lang="en-GB" sz="4388" kern="100" dirty="0">
                <a:solidFill>
                  <a:srgbClr val="8D5E2F"/>
                </a:solidFill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info@battlesolartown.uk</a:t>
            </a:r>
          </a:p>
          <a:p>
            <a:pPr algn="ctr">
              <a:lnSpc>
                <a:spcPct val="107000"/>
              </a:lnSpc>
              <a:spcAft>
                <a:spcPts val="650"/>
              </a:spcAft>
              <a:buClr>
                <a:srgbClr val="FFC000"/>
              </a:buClr>
            </a:pPr>
            <a:r>
              <a:rPr lang="en-GB" sz="4388" kern="100" dirty="0">
                <a:solidFill>
                  <a:srgbClr val="8D5E2F"/>
                </a:solidFill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www.battlesolartown.uk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18FA132-2486-2718-8F53-DEA649013F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4228" y="710234"/>
            <a:ext cx="3498772" cy="3310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55859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02B3514-168D-0741-1A98-48E6C3DBF7EB}"/>
              </a:ext>
            </a:extLst>
          </p:cNvPr>
          <p:cNvSpPr txBox="1"/>
          <p:nvPr/>
        </p:nvSpPr>
        <p:spPr>
          <a:xfrm>
            <a:off x="492316" y="355888"/>
            <a:ext cx="8735767" cy="53035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650"/>
              </a:spcAft>
            </a:pPr>
            <a:r>
              <a:rPr lang="en-GB" sz="4000" kern="100" dirty="0">
                <a:solidFill>
                  <a:srgbClr val="8D5E2F"/>
                </a:solidFill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PLANNING</a:t>
            </a:r>
            <a:endParaRPr lang="en-GB" sz="2600" kern="100" dirty="0">
              <a:solidFill>
                <a:srgbClr val="8D5E2F"/>
              </a:solidFill>
              <a:latin typeface="Rockwell" panose="020606030202050204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/>
              <a:t>(</a:t>
            </a:r>
            <a:r>
              <a:rPr lang="en-GB" dirty="0">
                <a:solidFill>
                  <a:srgbClr val="8D5E2F"/>
                </a:solidFill>
                <a:latin typeface="Rockwell" panose="02060603020205020403" pitchFamily="18" charset="0"/>
              </a:rPr>
              <a:t>Taken mostly from the </a:t>
            </a:r>
            <a:r>
              <a:rPr lang="en-GB" u="sng" dirty="0">
                <a:solidFill>
                  <a:srgbClr val="8D5E2F"/>
                </a:solidFill>
                <a:latin typeface="Rockwell" panose="02060603020205020403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RDC planning advice page on renewable energy</a:t>
            </a:r>
            <a:r>
              <a:rPr lang="en-GB" dirty="0">
                <a:solidFill>
                  <a:srgbClr val="8D5E2F"/>
                </a:solidFill>
                <a:latin typeface="Rockwell" panose="02060603020205020403" pitchFamily="18" charset="0"/>
              </a:rPr>
              <a:t> page)</a:t>
            </a:r>
            <a:endParaRPr lang="en-GB" sz="3200" dirty="0">
              <a:solidFill>
                <a:srgbClr val="8D5E2F"/>
              </a:solidFill>
              <a:latin typeface="Rockwell" panose="02060603020205020403" pitchFamily="18" charset="0"/>
            </a:endParaRPr>
          </a:p>
          <a:p>
            <a:br>
              <a:rPr lang="en-GB" sz="3200" dirty="0">
                <a:solidFill>
                  <a:srgbClr val="8D5E2F"/>
                </a:solidFill>
                <a:latin typeface="Rockwell" panose="02060603020205020403" pitchFamily="18" charset="0"/>
              </a:rPr>
            </a:br>
            <a:r>
              <a:rPr lang="en-GB" sz="2400" dirty="0">
                <a:solidFill>
                  <a:srgbClr val="8D5E2F"/>
                </a:solidFill>
                <a:latin typeface="Rockwell" panose="02060603020205020403" pitchFamily="18" charset="0"/>
              </a:rPr>
              <a:t>“Permitted Development Rights” allow the installation of solar panels, however …</a:t>
            </a:r>
          </a:p>
          <a:p>
            <a:endParaRPr lang="en-GB" sz="2400" dirty="0">
              <a:solidFill>
                <a:srgbClr val="8D5E2F"/>
              </a:solidFill>
              <a:latin typeface="Rockwell" panose="02060603020205020403" pitchFamily="18" charset="0"/>
            </a:endParaRP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8D5E2F"/>
                </a:solidFill>
                <a:latin typeface="Rockwell" panose="02060603020205020403" pitchFamily="18" charset="0"/>
              </a:rPr>
              <a:t>This right is removed if you’re within an “Article 4 Direction” area. Such areas do exist in Battle, but there are no houses there. Local areas which have this restriction include Winchelsea, Burwash and Northiam. 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8D5E2F"/>
                </a:solidFill>
                <a:latin typeface="Rockwell" panose="02060603020205020403" pitchFamily="18" charset="0"/>
              </a:rPr>
              <a:t>The right is removed if you live in a flat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8D5E2F"/>
                </a:solidFill>
                <a:latin typeface="Rockwell" panose="02060603020205020403" pitchFamily="18" charset="0"/>
              </a:rPr>
              <a:t>The right is ”generally allowed” in an Area of Outstanding Natural Beauty, as we are.</a:t>
            </a:r>
          </a:p>
        </p:txBody>
      </p:sp>
    </p:spTree>
    <p:extLst>
      <p:ext uri="{BB962C8B-B14F-4D97-AF65-F5344CB8AC3E}">
        <p14:creationId xmlns:p14="http://schemas.microsoft.com/office/powerpoint/2010/main" val="39898670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45CB01-4D2B-DA06-3454-CC73C791EC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ECE91B8-4A37-D3F0-D76C-D909D411CA47}"/>
              </a:ext>
            </a:extLst>
          </p:cNvPr>
          <p:cNvSpPr txBox="1"/>
          <p:nvPr/>
        </p:nvSpPr>
        <p:spPr>
          <a:xfrm>
            <a:off x="492316" y="355888"/>
            <a:ext cx="8735767" cy="56420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650"/>
              </a:spcAft>
            </a:pPr>
            <a:r>
              <a:rPr lang="en-GB" sz="4000" kern="100" dirty="0">
                <a:solidFill>
                  <a:srgbClr val="8D5E2F"/>
                </a:solidFill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PLANNING</a:t>
            </a:r>
            <a:endParaRPr lang="en-GB" sz="2600" kern="100" dirty="0">
              <a:solidFill>
                <a:srgbClr val="8D5E2F"/>
              </a:solidFill>
              <a:latin typeface="Rockwell" panose="020606030202050204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sz="2400" dirty="0">
              <a:solidFill>
                <a:srgbClr val="8D5E2F"/>
              </a:solidFill>
              <a:latin typeface="Rockwell" panose="02060603020205020403" pitchFamily="18" charset="0"/>
            </a:endParaRPr>
          </a:p>
          <a:p>
            <a:r>
              <a:rPr lang="en-GB" sz="2400" dirty="0">
                <a:solidFill>
                  <a:srgbClr val="8D5E2F"/>
                </a:solidFill>
                <a:latin typeface="Rockwell" panose="02060603020205020403" pitchFamily="18" charset="0"/>
              </a:rPr>
              <a:t>For putting panels on a building, Planning Permission is required if …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8D5E2F"/>
                </a:solidFill>
                <a:latin typeface="Rockwell" panose="02060603020205020403" pitchFamily="18" charset="0"/>
              </a:rPr>
              <a:t>The panels protrude by more than 20 cm from the roof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8D5E2F"/>
                </a:solidFill>
                <a:latin typeface="Rockwell" panose="02060603020205020403" pitchFamily="18" charset="0"/>
              </a:rPr>
              <a:t>The panels are above the highest point of the roof, e.g. Flat roofs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8D5E2F"/>
                </a:solidFill>
                <a:latin typeface="Rockwell" panose="02060603020205020403" pitchFamily="18" charset="0"/>
              </a:rPr>
              <a:t>In a Conservation Area, where panels face a highway, path, or public right of way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8D5E2F"/>
                </a:solidFill>
                <a:latin typeface="Rockwell" panose="02060603020205020403" pitchFamily="18" charset="0"/>
              </a:rPr>
              <a:t>For a Listed Building, where you’ll need Listed Building Consent too</a:t>
            </a:r>
          </a:p>
          <a:p>
            <a:br>
              <a:rPr lang="en-GB" sz="2400" dirty="0">
                <a:solidFill>
                  <a:srgbClr val="8D5E2F"/>
                </a:solidFill>
                <a:latin typeface="Rockwell" panose="02060603020205020403" pitchFamily="18" charset="0"/>
              </a:rPr>
            </a:br>
            <a:r>
              <a:rPr lang="en-GB" sz="2400" dirty="0">
                <a:solidFill>
                  <a:srgbClr val="8D5E2F"/>
                </a:solidFill>
                <a:latin typeface="Rockwell" panose="02060603020205020403" pitchFamily="18" charset="0"/>
              </a:rPr>
              <a:t>Different criteria apply if the panel is not mounted on a building (not discussed here)</a:t>
            </a:r>
          </a:p>
        </p:txBody>
      </p:sp>
    </p:spTree>
    <p:extLst>
      <p:ext uri="{BB962C8B-B14F-4D97-AF65-F5344CB8AC3E}">
        <p14:creationId xmlns:p14="http://schemas.microsoft.com/office/powerpoint/2010/main" val="14390644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499260B-568E-E807-7227-4B28380FA045}"/>
              </a:ext>
            </a:extLst>
          </p:cNvPr>
          <p:cNvSpPr txBox="1"/>
          <p:nvPr/>
        </p:nvSpPr>
        <p:spPr>
          <a:xfrm>
            <a:off x="408232" y="4092707"/>
            <a:ext cx="8921367" cy="12375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650"/>
              </a:spcAft>
            </a:pPr>
            <a:r>
              <a:rPr lang="en-GB" sz="3600" kern="100" dirty="0">
                <a:solidFill>
                  <a:srgbClr val="8D5E2F"/>
                </a:solidFill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Help us to help you. Write down your questions and concerns</a:t>
            </a:r>
            <a:endParaRPr lang="en-GB" sz="3600" i="1" kern="100" dirty="0">
              <a:solidFill>
                <a:srgbClr val="8D5E2F"/>
              </a:solidFill>
              <a:latin typeface="Rockwell" panose="020606030202050204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2AC8A16-BEF7-DD3C-1795-07E46CEF9C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2140" y="5652018"/>
            <a:ext cx="1036290" cy="98065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8B59042-AEB1-C834-795B-E17CA9F5EDDD}"/>
              </a:ext>
            </a:extLst>
          </p:cNvPr>
          <p:cNvSpPr txBox="1"/>
          <p:nvPr/>
        </p:nvSpPr>
        <p:spPr>
          <a:xfrm>
            <a:off x="492316" y="422850"/>
            <a:ext cx="8921367" cy="7060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650"/>
              </a:spcAft>
            </a:pPr>
            <a:r>
              <a:rPr lang="en-GB" sz="4000" kern="100" dirty="0">
                <a:solidFill>
                  <a:srgbClr val="8D5E2F"/>
                </a:solidFill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NOW IT’S YOUR TURN</a:t>
            </a:r>
            <a:endParaRPr lang="en-GB" sz="2800" i="1" kern="100" dirty="0">
              <a:solidFill>
                <a:srgbClr val="8D5E2F"/>
              </a:solidFill>
              <a:latin typeface="Rockwell" panose="020606030202050204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C758CE2-9FE9-09F2-0B4A-9D408AEDE68D}"/>
              </a:ext>
            </a:extLst>
          </p:cNvPr>
          <p:cNvSpPr txBox="1"/>
          <p:nvPr/>
        </p:nvSpPr>
        <p:spPr>
          <a:xfrm>
            <a:off x="408232" y="2610824"/>
            <a:ext cx="8921367" cy="12375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650"/>
              </a:spcAft>
            </a:pPr>
            <a:r>
              <a:rPr lang="en-GB" sz="3600" kern="100" dirty="0">
                <a:solidFill>
                  <a:srgbClr val="8D5E2F"/>
                </a:solidFill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Share your thoughts and ideas with each other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C5128AC-C994-4F81-E217-0D941F0AC031}"/>
              </a:ext>
            </a:extLst>
          </p:cNvPr>
          <p:cNvSpPr txBox="1"/>
          <p:nvPr/>
        </p:nvSpPr>
        <p:spPr>
          <a:xfrm>
            <a:off x="492316" y="1595374"/>
            <a:ext cx="527619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600" kern="100" dirty="0">
                <a:solidFill>
                  <a:srgbClr val="8D5E2F"/>
                </a:solidFill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 small groups ...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25896778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ECEE2B-DD58-3A3B-D408-CCC9048DF6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0BE2759-7AE2-A394-13CF-24473505184E}"/>
              </a:ext>
            </a:extLst>
          </p:cNvPr>
          <p:cNvSpPr txBox="1"/>
          <p:nvPr/>
        </p:nvSpPr>
        <p:spPr>
          <a:xfrm>
            <a:off x="492316" y="355888"/>
            <a:ext cx="8921367" cy="43424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650"/>
              </a:spcAft>
            </a:pPr>
            <a:r>
              <a:rPr lang="en-GB" sz="4000" kern="100" dirty="0">
                <a:solidFill>
                  <a:srgbClr val="8D5E2F"/>
                </a:solidFill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 QUESTIONS </a:t>
            </a:r>
            <a:r>
              <a:rPr lang="en-GB" sz="2800" i="1" kern="100" dirty="0">
                <a:solidFill>
                  <a:srgbClr val="8D5E2F"/>
                </a:solidFill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 small groups</a:t>
            </a:r>
          </a:p>
          <a:p>
            <a:pPr>
              <a:lnSpc>
                <a:spcPct val="107000"/>
              </a:lnSpc>
              <a:spcAft>
                <a:spcPts val="650"/>
              </a:spcAft>
            </a:pPr>
            <a:endParaRPr lang="en-GB" sz="2600" kern="100" dirty="0">
              <a:solidFill>
                <a:srgbClr val="8D5E2F"/>
              </a:solidFill>
              <a:latin typeface="Rockwell" panose="020606030202050204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514350">
              <a:lnSpc>
                <a:spcPct val="200000"/>
              </a:lnSpc>
              <a:spcAft>
                <a:spcPts val="650"/>
              </a:spcAft>
              <a:buAutoNum type="arabicParenR"/>
            </a:pPr>
            <a:r>
              <a:rPr lang="en-GB" sz="3200" kern="100" dirty="0">
                <a:solidFill>
                  <a:srgbClr val="8D5E2F"/>
                </a:solidFill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Where are you on your solar journey?</a:t>
            </a:r>
          </a:p>
          <a:p>
            <a:pPr marL="514350" indent="-514350">
              <a:lnSpc>
                <a:spcPct val="200000"/>
              </a:lnSpc>
              <a:spcAft>
                <a:spcPts val="650"/>
              </a:spcAft>
              <a:buAutoNum type="arabicParenR"/>
            </a:pPr>
            <a:r>
              <a:rPr lang="en-GB" sz="3200" kern="100" dirty="0">
                <a:solidFill>
                  <a:srgbClr val="8D5E2F"/>
                </a:solidFill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What more do you need to know?</a:t>
            </a:r>
          </a:p>
          <a:p>
            <a:pPr marL="514350" indent="-514350">
              <a:lnSpc>
                <a:spcPct val="200000"/>
              </a:lnSpc>
              <a:spcAft>
                <a:spcPts val="650"/>
              </a:spcAft>
              <a:buAutoNum type="arabicParenR"/>
            </a:pPr>
            <a:r>
              <a:rPr lang="en-GB" sz="3200" kern="100" dirty="0">
                <a:solidFill>
                  <a:srgbClr val="8D5E2F"/>
                </a:solidFill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What are your concerns?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F3CC8C8-6BD3-F740-7E3B-BCEF21894C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2140" y="5652018"/>
            <a:ext cx="1036290" cy="980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7592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690BD3-5BA5-760B-7B80-857A52883A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99516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F677D7-FFAA-95F2-3F6E-CBABAB1168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91BCA8B-5262-58DB-4E21-7D4E6D24AD5B}"/>
              </a:ext>
            </a:extLst>
          </p:cNvPr>
          <p:cNvSpPr txBox="1"/>
          <p:nvPr/>
        </p:nvSpPr>
        <p:spPr>
          <a:xfrm>
            <a:off x="492316" y="353836"/>
            <a:ext cx="8921367" cy="57261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650"/>
              </a:spcAft>
            </a:pPr>
            <a:r>
              <a:rPr lang="en-GB" sz="4000" kern="100" dirty="0">
                <a:solidFill>
                  <a:srgbClr val="8D5E2F"/>
                </a:solidFill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NEXT STEPS</a:t>
            </a:r>
          </a:p>
          <a:p>
            <a:pPr marL="514350" indent="-514350">
              <a:lnSpc>
                <a:spcPct val="107000"/>
              </a:lnSpc>
              <a:spcAft>
                <a:spcPts val="650"/>
              </a:spcAft>
              <a:buFontTx/>
              <a:buAutoNum type="arabicParenR"/>
            </a:pPr>
            <a:endParaRPr lang="en-GB" sz="900" kern="100" dirty="0">
              <a:solidFill>
                <a:srgbClr val="8D5E2F"/>
              </a:solidFill>
              <a:latin typeface="Rockwell" panose="020606030202050204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514350">
              <a:spcAft>
                <a:spcPts val="2400"/>
              </a:spcAft>
              <a:buFontTx/>
              <a:buAutoNum type="arabicParenR"/>
            </a:pPr>
            <a:r>
              <a:rPr lang="en-GB" sz="2600" kern="100" dirty="0">
                <a:solidFill>
                  <a:srgbClr val="8D5E2F"/>
                </a:solidFill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Speak to one of our experts</a:t>
            </a:r>
          </a:p>
          <a:p>
            <a:pPr marL="514350" indent="-514350">
              <a:spcAft>
                <a:spcPts val="2400"/>
              </a:spcAft>
              <a:buAutoNum type="arabicParenR"/>
            </a:pPr>
            <a:r>
              <a:rPr lang="en-GB" sz="2600" kern="100" dirty="0">
                <a:solidFill>
                  <a:srgbClr val="8D5E2F"/>
                </a:solidFill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Pick up info sheets on installers and more</a:t>
            </a:r>
          </a:p>
          <a:p>
            <a:pPr marL="514350" indent="-514350">
              <a:spcAft>
                <a:spcPts val="2400"/>
              </a:spcAft>
              <a:buFontTx/>
              <a:buAutoNum type="arabicParenR"/>
            </a:pPr>
            <a:r>
              <a:rPr lang="en-GB" sz="2600" kern="100" dirty="0">
                <a:solidFill>
                  <a:srgbClr val="8D5E2F"/>
                </a:solidFill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Attend a solar open-home event</a:t>
            </a:r>
          </a:p>
          <a:p>
            <a:pPr marL="514350" indent="-514350">
              <a:spcAft>
                <a:spcPts val="2400"/>
              </a:spcAft>
              <a:buFontTx/>
              <a:buAutoNum type="arabicParenR"/>
            </a:pPr>
            <a:r>
              <a:rPr lang="en-GB" sz="2600" kern="100" dirty="0">
                <a:solidFill>
                  <a:srgbClr val="8D5E2F"/>
                </a:solidFill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Get a solar survey done on your house</a:t>
            </a:r>
          </a:p>
          <a:p>
            <a:pPr marL="514350" indent="-514350">
              <a:spcAft>
                <a:spcPts val="2400"/>
              </a:spcAft>
              <a:buAutoNum type="arabicParenR"/>
            </a:pPr>
            <a:r>
              <a:rPr lang="en-GB" sz="2600" kern="100" dirty="0">
                <a:solidFill>
                  <a:srgbClr val="8D5E2F"/>
                </a:solidFill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Register with us for updates</a:t>
            </a:r>
          </a:p>
          <a:p>
            <a:pPr marL="514350" indent="-514350">
              <a:spcAft>
                <a:spcPts val="2400"/>
              </a:spcAft>
              <a:buAutoNum type="arabicParenR"/>
            </a:pPr>
            <a:r>
              <a:rPr lang="en-GB" sz="2600" kern="100" dirty="0">
                <a:solidFill>
                  <a:srgbClr val="8D5E2F"/>
                </a:solidFill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Become a solar champion</a:t>
            </a:r>
          </a:p>
          <a:p>
            <a:pPr marL="514350" indent="-514350">
              <a:spcAft>
                <a:spcPts val="2400"/>
              </a:spcAft>
              <a:buAutoNum type="arabicParenR"/>
            </a:pPr>
            <a:r>
              <a:rPr lang="en-GB" sz="2600" kern="100" dirty="0">
                <a:solidFill>
                  <a:srgbClr val="8D5E2F"/>
                </a:solidFill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Let us know if you install solar panels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7C7BC7A-FDD8-04A5-33BC-3CAD178302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2140" y="5652018"/>
            <a:ext cx="1036290" cy="980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38669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CFD2AE-9E5B-DBF7-95B6-A04AD190F5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F8D5526-2EB6-FAF2-C1B6-890719DA6889}"/>
              </a:ext>
            </a:extLst>
          </p:cNvPr>
          <p:cNvSpPr txBox="1"/>
          <p:nvPr/>
        </p:nvSpPr>
        <p:spPr>
          <a:xfrm>
            <a:off x="492316" y="353836"/>
            <a:ext cx="8921367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n-GB" sz="4000" kern="100" dirty="0">
                <a:solidFill>
                  <a:srgbClr val="8D5E2F"/>
                </a:solidFill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EXPERT CONSULTATIONS</a:t>
            </a:r>
          </a:p>
          <a:p>
            <a:pPr marL="514350" indent="-514350">
              <a:spcAft>
                <a:spcPts val="1800"/>
              </a:spcAft>
              <a:buFontTx/>
              <a:buAutoNum type="arabicParenR"/>
            </a:pPr>
            <a:endParaRPr lang="en-GB" sz="2600" kern="100" dirty="0">
              <a:solidFill>
                <a:srgbClr val="8D5E2F"/>
              </a:solidFill>
              <a:latin typeface="Rockwell" panose="020606030202050204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514350">
              <a:spcAft>
                <a:spcPts val="3600"/>
              </a:spcAft>
              <a:buFontTx/>
              <a:buAutoNum type="arabicParenR"/>
            </a:pPr>
            <a:r>
              <a:rPr lang="en-GB" sz="2600" kern="100" dirty="0">
                <a:solidFill>
                  <a:srgbClr val="8D5E2F"/>
                </a:solidFill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Get an instant assessment of your home’s solar potential</a:t>
            </a:r>
          </a:p>
          <a:p>
            <a:pPr marL="514350" indent="-514350">
              <a:spcAft>
                <a:spcPts val="3600"/>
              </a:spcAft>
              <a:buFontTx/>
              <a:buAutoNum type="arabicParenR"/>
            </a:pPr>
            <a:r>
              <a:rPr lang="en-GB" sz="2600" kern="100" dirty="0">
                <a:solidFill>
                  <a:srgbClr val="8D5E2F"/>
                </a:solidFill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Talk about a whole house retrofit</a:t>
            </a:r>
          </a:p>
          <a:p>
            <a:pPr marL="514350" indent="-514350">
              <a:spcAft>
                <a:spcPts val="3600"/>
              </a:spcAft>
              <a:buFontTx/>
              <a:buAutoNum type="arabicParenR"/>
            </a:pPr>
            <a:r>
              <a:rPr lang="en-GB" sz="2600" kern="100" dirty="0">
                <a:solidFill>
                  <a:srgbClr val="8D5E2F"/>
                </a:solidFill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Get energy advice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7C07943-3F83-0878-E13A-E700682740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2140" y="5652018"/>
            <a:ext cx="1036290" cy="980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69126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C39F263-F859-2D9F-A7F0-5401E3C2451E}"/>
              </a:ext>
            </a:extLst>
          </p:cNvPr>
          <p:cNvSpPr txBox="1"/>
          <p:nvPr/>
        </p:nvSpPr>
        <p:spPr>
          <a:xfrm>
            <a:off x="1704861" y="757661"/>
            <a:ext cx="6128132" cy="51443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650"/>
              </a:spcAft>
            </a:pPr>
            <a:r>
              <a:rPr lang="en-GB" sz="6000" kern="100" dirty="0">
                <a:solidFill>
                  <a:srgbClr val="8D5E2F"/>
                </a:solidFill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THANK YOU </a:t>
            </a:r>
          </a:p>
          <a:p>
            <a:pPr algn="ctr">
              <a:lnSpc>
                <a:spcPct val="107000"/>
              </a:lnSpc>
              <a:spcAft>
                <a:spcPts val="650"/>
              </a:spcAft>
            </a:pPr>
            <a:r>
              <a:rPr lang="en-GB" sz="6000" kern="100" dirty="0">
                <a:solidFill>
                  <a:srgbClr val="8D5E2F"/>
                </a:solidFill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 COMING ALONG</a:t>
            </a:r>
          </a:p>
          <a:p>
            <a:pPr algn="ctr">
              <a:lnSpc>
                <a:spcPct val="107000"/>
              </a:lnSpc>
              <a:spcAft>
                <a:spcPts val="650"/>
              </a:spcAft>
            </a:pPr>
            <a:r>
              <a:rPr lang="en-GB" sz="6000" kern="100" dirty="0">
                <a:solidFill>
                  <a:srgbClr val="8D5E2F"/>
                </a:solidFill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 ASKING QUESTIONS</a:t>
            </a:r>
          </a:p>
        </p:txBody>
      </p:sp>
    </p:spTree>
    <p:extLst>
      <p:ext uri="{BB962C8B-B14F-4D97-AF65-F5344CB8AC3E}">
        <p14:creationId xmlns:p14="http://schemas.microsoft.com/office/powerpoint/2010/main" val="3074796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1127</TotalTime>
  <Words>342</Words>
  <Application>Microsoft Office PowerPoint</Application>
  <PresentationFormat>A4 Paper (210x297 mm)</PresentationFormat>
  <Paragraphs>56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Rockwell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Nicky Bishop</dc:creator>
  <cp:lastModifiedBy>Nicky Bishop</cp:lastModifiedBy>
  <cp:revision>5</cp:revision>
  <dcterms:created xsi:type="dcterms:W3CDTF">2024-05-05T20:04:18Z</dcterms:created>
  <dcterms:modified xsi:type="dcterms:W3CDTF">2025-07-10T17:35:20Z</dcterms:modified>
</cp:coreProperties>
</file>